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72"/>
  </p:notesMasterIdLst>
  <p:handoutMasterIdLst>
    <p:handoutMasterId r:id="rId73"/>
  </p:handoutMasterIdLst>
  <p:sldIdLst>
    <p:sldId id="356" r:id="rId2"/>
    <p:sldId id="428" r:id="rId3"/>
    <p:sldId id="528" r:id="rId4"/>
    <p:sldId id="529" r:id="rId5"/>
    <p:sldId id="530" r:id="rId6"/>
    <p:sldId id="531" r:id="rId7"/>
    <p:sldId id="500" r:id="rId8"/>
    <p:sldId id="424" r:id="rId9"/>
    <p:sldId id="527" r:id="rId10"/>
    <p:sldId id="507" r:id="rId11"/>
    <p:sldId id="499" r:id="rId12"/>
    <p:sldId id="538" r:id="rId13"/>
    <p:sldId id="539" r:id="rId14"/>
    <p:sldId id="417" r:id="rId15"/>
    <p:sldId id="505" r:id="rId16"/>
    <p:sldId id="513" r:id="rId17"/>
    <p:sldId id="508" r:id="rId18"/>
    <p:sldId id="514" r:id="rId19"/>
    <p:sldId id="509" r:id="rId20"/>
    <p:sldId id="515" r:id="rId21"/>
    <p:sldId id="506" r:id="rId22"/>
    <p:sldId id="536" r:id="rId23"/>
    <p:sldId id="422" r:id="rId24"/>
    <p:sldId id="510" r:id="rId25"/>
    <p:sldId id="511" r:id="rId26"/>
    <p:sldId id="512" r:id="rId27"/>
    <p:sldId id="516" r:id="rId28"/>
    <p:sldId id="517" r:id="rId29"/>
    <p:sldId id="402" r:id="rId30"/>
    <p:sldId id="407" r:id="rId31"/>
    <p:sldId id="408" r:id="rId32"/>
    <p:sldId id="540" r:id="rId33"/>
    <p:sldId id="430" r:id="rId34"/>
    <p:sldId id="520" r:id="rId35"/>
    <p:sldId id="431" r:id="rId36"/>
    <p:sldId id="521" r:id="rId37"/>
    <p:sldId id="522" r:id="rId38"/>
    <p:sldId id="432" r:id="rId39"/>
    <p:sldId id="537" r:id="rId40"/>
    <p:sldId id="468" r:id="rId41"/>
    <p:sldId id="474" r:id="rId42"/>
    <p:sldId id="434" r:id="rId43"/>
    <p:sldId id="533" r:id="rId44"/>
    <p:sldId id="439" r:id="rId45"/>
    <p:sldId id="435" r:id="rId46"/>
    <p:sldId id="436" r:id="rId47"/>
    <p:sldId id="437" r:id="rId48"/>
    <p:sldId id="438" r:id="rId49"/>
    <p:sldId id="476" r:id="rId50"/>
    <p:sldId id="403" r:id="rId51"/>
    <p:sldId id="411" r:id="rId52"/>
    <p:sldId id="412" r:id="rId53"/>
    <p:sldId id="478" r:id="rId54"/>
    <p:sldId id="442" r:id="rId55"/>
    <p:sldId id="518" r:id="rId56"/>
    <p:sldId id="519" r:id="rId57"/>
    <p:sldId id="523" r:id="rId58"/>
    <p:sldId id="534" r:id="rId59"/>
    <p:sldId id="443" r:id="rId60"/>
    <p:sldId id="391" r:id="rId61"/>
    <p:sldId id="479" r:id="rId62"/>
    <p:sldId id="541" r:id="rId63"/>
    <p:sldId id="449" r:id="rId64"/>
    <p:sldId id="450" r:id="rId65"/>
    <p:sldId id="459" r:id="rId66"/>
    <p:sldId id="452" r:id="rId67"/>
    <p:sldId id="497" r:id="rId68"/>
    <p:sldId id="498" r:id="rId69"/>
    <p:sldId id="525" r:id="rId70"/>
    <p:sldId id="524"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FFFC00"/>
    <a:srgbClr val="800080"/>
    <a:srgbClr val="6C0D5A"/>
    <a:srgbClr val="490A3D"/>
    <a:srgbClr val="FFFFFF"/>
    <a:srgbClr val="490A3C"/>
    <a:srgbClr val="781E78"/>
    <a:srgbClr val="899C3A"/>
    <a:srgbClr val="E880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63" autoAdjust="0"/>
    <p:restoredTop sz="83455" autoAdjust="0"/>
  </p:normalViewPr>
  <p:slideViewPr>
    <p:cSldViewPr snapToGrid="0" snapToObjects="1">
      <p:cViewPr varScale="1">
        <p:scale>
          <a:sx n="77" d="100"/>
          <a:sy n="77" d="100"/>
        </p:scale>
        <p:origin x="696" y="184"/>
      </p:cViewPr>
      <p:guideLst>
        <p:guide orient="horz" pos="2160"/>
        <p:guide pos="2880"/>
      </p:guideLst>
    </p:cSldViewPr>
  </p:slideViewPr>
  <p:outlineViewPr>
    <p:cViewPr>
      <p:scale>
        <a:sx n="33" d="100"/>
        <a:sy n="33" d="100"/>
      </p:scale>
      <p:origin x="0" y="0"/>
    </p:cViewPr>
  </p:outlineViewPr>
  <p:notesTextViewPr>
    <p:cViewPr>
      <p:scale>
        <a:sx n="185" d="100"/>
        <a:sy n="18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5107AD-0605-4797-A52A-2553DD09DE3A}"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0A20AE3-317E-4B7A-BD5D-4E4DE0AA7BE3}">
      <dgm:prSet phldrT="[Text]"/>
      <dgm:spPr/>
      <dgm:t>
        <a:bodyPr/>
        <a:lstStyle/>
        <a:p>
          <a:r>
            <a:rPr lang="en-US" dirty="0">
              <a:latin typeface="Aleo" panose="020F0502020204030203" pitchFamily="34" charset="0"/>
            </a:rPr>
            <a:t>Develop</a:t>
          </a:r>
        </a:p>
      </dgm:t>
    </dgm:pt>
    <dgm:pt modelId="{2AA6EB12-27FB-47FC-A407-F0F33A7CB487}" type="parTrans" cxnId="{2212699C-9C98-4B1D-83BB-D424AD3313D3}">
      <dgm:prSet/>
      <dgm:spPr/>
      <dgm:t>
        <a:bodyPr/>
        <a:lstStyle/>
        <a:p>
          <a:endParaRPr lang="en-US">
            <a:latin typeface="Aleo" panose="020F0502020204030203" pitchFamily="34" charset="0"/>
          </a:endParaRPr>
        </a:p>
      </dgm:t>
    </dgm:pt>
    <dgm:pt modelId="{8F6320AD-3DA4-4C2D-94FF-B292803CFD84}" type="sibTrans" cxnId="{2212699C-9C98-4B1D-83BB-D424AD3313D3}">
      <dgm:prSet/>
      <dgm:spPr>
        <a:solidFill>
          <a:srgbClr val="660066"/>
        </a:solidFill>
      </dgm:spPr>
      <dgm:t>
        <a:bodyPr/>
        <a:lstStyle/>
        <a:p>
          <a:endParaRPr lang="en-US">
            <a:latin typeface="Aleo" panose="020F0502020204030203" pitchFamily="34" charset="0"/>
          </a:endParaRPr>
        </a:p>
      </dgm:t>
    </dgm:pt>
    <dgm:pt modelId="{DA44B2A1-1405-45CF-A5BC-42A107194299}">
      <dgm:prSet phldrT="[Text]"/>
      <dgm:spPr/>
      <dgm:t>
        <a:bodyPr/>
        <a:lstStyle/>
        <a:p>
          <a:r>
            <a:rPr lang="en-US" dirty="0">
              <a:latin typeface="Aleo" panose="020F0502020204030203" pitchFamily="34" charset="0"/>
            </a:rPr>
            <a:t>Solidify</a:t>
          </a:r>
        </a:p>
      </dgm:t>
    </dgm:pt>
    <dgm:pt modelId="{A1648C0C-CAC9-4C7B-A3EF-93AAD4772EBA}" type="parTrans" cxnId="{18151964-9BE8-4D46-9996-E5431B8BEF50}">
      <dgm:prSet/>
      <dgm:spPr/>
      <dgm:t>
        <a:bodyPr/>
        <a:lstStyle/>
        <a:p>
          <a:endParaRPr lang="en-US">
            <a:latin typeface="Aleo" panose="020F0502020204030203" pitchFamily="34" charset="0"/>
          </a:endParaRPr>
        </a:p>
      </dgm:t>
    </dgm:pt>
    <dgm:pt modelId="{1F11E32D-4F04-438F-9984-211C231AA3BD}" type="sibTrans" cxnId="{18151964-9BE8-4D46-9996-E5431B8BEF50}">
      <dgm:prSet/>
      <dgm:spPr>
        <a:solidFill>
          <a:srgbClr val="660066"/>
        </a:solidFill>
      </dgm:spPr>
      <dgm:t>
        <a:bodyPr/>
        <a:lstStyle/>
        <a:p>
          <a:endParaRPr lang="en-US">
            <a:latin typeface="Aleo" panose="020F0502020204030203" pitchFamily="34" charset="0"/>
          </a:endParaRPr>
        </a:p>
      </dgm:t>
    </dgm:pt>
    <dgm:pt modelId="{36C742F1-A7FF-4796-B8D8-1ED4C65F0BED}">
      <dgm:prSet phldrT="[Text]"/>
      <dgm:spPr/>
      <dgm:t>
        <a:bodyPr/>
        <a:lstStyle/>
        <a:p>
          <a:r>
            <a:rPr lang="en-US" dirty="0">
              <a:latin typeface="Aleo" panose="020F0502020204030203" pitchFamily="34" charset="0"/>
            </a:rPr>
            <a:t>Practice</a:t>
          </a:r>
        </a:p>
      </dgm:t>
    </dgm:pt>
    <dgm:pt modelId="{E8B2BBC9-C6BE-4D84-9934-E195C1C2D342}" type="parTrans" cxnId="{E3D74472-9CDB-4983-81F3-75A0FF55470D}">
      <dgm:prSet/>
      <dgm:spPr/>
      <dgm:t>
        <a:bodyPr/>
        <a:lstStyle/>
        <a:p>
          <a:endParaRPr lang="en-US">
            <a:latin typeface="Aleo" panose="020F0502020204030203" pitchFamily="34" charset="0"/>
          </a:endParaRPr>
        </a:p>
      </dgm:t>
    </dgm:pt>
    <dgm:pt modelId="{F9711625-2225-4522-9ECE-34A3A89BE995}" type="sibTrans" cxnId="{E3D74472-9CDB-4983-81F3-75A0FF55470D}">
      <dgm:prSet/>
      <dgm:spPr>
        <a:solidFill>
          <a:srgbClr val="660066"/>
        </a:solidFill>
      </dgm:spPr>
      <dgm:t>
        <a:bodyPr/>
        <a:lstStyle/>
        <a:p>
          <a:endParaRPr lang="en-US">
            <a:latin typeface="Aleo" panose="020F0502020204030203" pitchFamily="34" charset="0"/>
          </a:endParaRPr>
        </a:p>
      </dgm:t>
    </dgm:pt>
    <dgm:pt modelId="{687D20A9-09ED-4D39-A150-F7CA6F537A02}" type="pres">
      <dgm:prSet presAssocID="{065107AD-0605-4797-A52A-2553DD09DE3A}" presName="cycle" presStyleCnt="0">
        <dgm:presLayoutVars>
          <dgm:dir/>
          <dgm:resizeHandles val="exact"/>
        </dgm:presLayoutVars>
      </dgm:prSet>
      <dgm:spPr/>
    </dgm:pt>
    <dgm:pt modelId="{9787887A-74F0-4953-96FA-10809B758874}" type="pres">
      <dgm:prSet presAssocID="{50A20AE3-317E-4B7A-BD5D-4E4DE0AA7BE3}" presName="dummy" presStyleCnt="0"/>
      <dgm:spPr/>
    </dgm:pt>
    <dgm:pt modelId="{46000A15-4C35-48F0-ABC9-094773A54B6A}" type="pres">
      <dgm:prSet presAssocID="{50A20AE3-317E-4B7A-BD5D-4E4DE0AA7BE3}" presName="node" presStyleLbl="revTx" presStyleIdx="0" presStyleCnt="3">
        <dgm:presLayoutVars>
          <dgm:bulletEnabled val="1"/>
        </dgm:presLayoutVars>
      </dgm:prSet>
      <dgm:spPr/>
    </dgm:pt>
    <dgm:pt modelId="{7DF0DA09-5E0C-4157-9DA3-AB70DCEE76D2}" type="pres">
      <dgm:prSet presAssocID="{8F6320AD-3DA4-4C2D-94FF-B292803CFD84}" presName="sibTrans" presStyleLbl="node1" presStyleIdx="0" presStyleCnt="3" custLinFactNeighborX="115" custLinFactNeighborY="-6219"/>
      <dgm:spPr/>
    </dgm:pt>
    <dgm:pt modelId="{223798C0-CAD0-4A64-BFA0-1EDA1AADC372}" type="pres">
      <dgm:prSet presAssocID="{DA44B2A1-1405-45CF-A5BC-42A107194299}" presName="dummy" presStyleCnt="0"/>
      <dgm:spPr/>
    </dgm:pt>
    <dgm:pt modelId="{BC9159DD-F645-4B73-AC77-FEC84CB48FEE}" type="pres">
      <dgm:prSet presAssocID="{DA44B2A1-1405-45CF-A5BC-42A107194299}" presName="node" presStyleLbl="revTx" presStyleIdx="1" presStyleCnt="3">
        <dgm:presLayoutVars>
          <dgm:bulletEnabled val="1"/>
        </dgm:presLayoutVars>
      </dgm:prSet>
      <dgm:spPr/>
    </dgm:pt>
    <dgm:pt modelId="{DEB8EFD0-EF04-4B7E-A880-A6FA378A79CD}" type="pres">
      <dgm:prSet presAssocID="{1F11E32D-4F04-438F-9984-211C231AA3BD}" presName="sibTrans" presStyleLbl="node1" presStyleIdx="1" presStyleCnt="3" custLinFactNeighborX="0" custLinFactNeighborY="-7136"/>
      <dgm:spPr/>
    </dgm:pt>
    <dgm:pt modelId="{690FB938-B633-4A22-BE0F-1A00DCC6EB55}" type="pres">
      <dgm:prSet presAssocID="{36C742F1-A7FF-4796-B8D8-1ED4C65F0BED}" presName="dummy" presStyleCnt="0"/>
      <dgm:spPr/>
    </dgm:pt>
    <dgm:pt modelId="{8A74B33A-88E6-4900-8ED7-53DB58CE4A3D}" type="pres">
      <dgm:prSet presAssocID="{36C742F1-A7FF-4796-B8D8-1ED4C65F0BED}" presName="node" presStyleLbl="revTx" presStyleIdx="2" presStyleCnt="3">
        <dgm:presLayoutVars>
          <dgm:bulletEnabled val="1"/>
        </dgm:presLayoutVars>
      </dgm:prSet>
      <dgm:spPr/>
    </dgm:pt>
    <dgm:pt modelId="{161FB97F-2402-46D2-B553-E0E6A977FAB6}" type="pres">
      <dgm:prSet presAssocID="{F9711625-2225-4522-9ECE-34A3A89BE995}" presName="sibTrans" presStyleLbl="node1" presStyleIdx="2" presStyleCnt="3" custLinFactNeighborX="-1964" custLinFactNeighborY="2095"/>
      <dgm:spPr/>
    </dgm:pt>
  </dgm:ptLst>
  <dgm:cxnLst>
    <dgm:cxn modelId="{1384501B-7E96-EB48-B641-0B678AAC7F5A}" type="presOf" srcId="{50A20AE3-317E-4B7A-BD5D-4E4DE0AA7BE3}" destId="{46000A15-4C35-48F0-ABC9-094773A54B6A}" srcOrd="0" destOrd="0" presId="urn:microsoft.com/office/officeart/2005/8/layout/cycle1"/>
    <dgm:cxn modelId="{C08B0037-5554-6F4C-B2DF-448867B49810}" type="presOf" srcId="{36C742F1-A7FF-4796-B8D8-1ED4C65F0BED}" destId="{8A74B33A-88E6-4900-8ED7-53DB58CE4A3D}" srcOrd="0" destOrd="0" presId="urn:microsoft.com/office/officeart/2005/8/layout/cycle1"/>
    <dgm:cxn modelId="{0307444C-E931-8A43-BE0C-8796D00ECD51}" type="presOf" srcId="{DA44B2A1-1405-45CF-A5BC-42A107194299}" destId="{BC9159DD-F645-4B73-AC77-FEC84CB48FEE}" srcOrd="0" destOrd="0" presId="urn:microsoft.com/office/officeart/2005/8/layout/cycle1"/>
    <dgm:cxn modelId="{18151964-9BE8-4D46-9996-E5431B8BEF50}" srcId="{065107AD-0605-4797-A52A-2553DD09DE3A}" destId="{DA44B2A1-1405-45CF-A5BC-42A107194299}" srcOrd="1" destOrd="0" parTransId="{A1648C0C-CAC9-4C7B-A3EF-93AAD4772EBA}" sibTransId="{1F11E32D-4F04-438F-9984-211C231AA3BD}"/>
    <dgm:cxn modelId="{E3D74472-9CDB-4983-81F3-75A0FF55470D}" srcId="{065107AD-0605-4797-A52A-2553DD09DE3A}" destId="{36C742F1-A7FF-4796-B8D8-1ED4C65F0BED}" srcOrd="2" destOrd="0" parTransId="{E8B2BBC9-C6BE-4D84-9934-E195C1C2D342}" sibTransId="{F9711625-2225-4522-9ECE-34A3A89BE995}"/>
    <dgm:cxn modelId="{BA870488-C2F8-0049-B6A9-A8BEB01A3F90}" type="presOf" srcId="{1F11E32D-4F04-438F-9984-211C231AA3BD}" destId="{DEB8EFD0-EF04-4B7E-A880-A6FA378A79CD}" srcOrd="0" destOrd="0" presId="urn:microsoft.com/office/officeart/2005/8/layout/cycle1"/>
    <dgm:cxn modelId="{2212699C-9C98-4B1D-83BB-D424AD3313D3}" srcId="{065107AD-0605-4797-A52A-2553DD09DE3A}" destId="{50A20AE3-317E-4B7A-BD5D-4E4DE0AA7BE3}" srcOrd="0" destOrd="0" parTransId="{2AA6EB12-27FB-47FC-A407-F0F33A7CB487}" sibTransId="{8F6320AD-3DA4-4C2D-94FF-B292803CFD84}"/>
    <dgm:cxn modelId="{807316B3-301B-0F4E-AA01-32748DEF0C3F}" type="presOf" srcId="{8F6320AD-3DA4-4C2D-94FF-B292803CFD84}" destId="{7DF0DA09-5E0C-4157-9DA3-AB70DCEE76D2}" srcOrd="0" destOrd="0" presId="urn:microsoft.com/office/officeart/2005/8/layout/cycle1"/>
    <dgm:cxn modelId="{2B656DBC-213E-674D-9B90-BAFFB24CAE49}" type="presOf" srcId="{065107AD-0605-4797-A52A-2553DD09DE3A}" destId="{687D20A9-09ED-4D39-A150-F7CA6F537A02}" srcOrd="0" destOrd="0" presId="urn:microsoft.com/office/officeart/2005/8/layout/cycle1"/>
    <dgm:cxn modelId="{23DA88D4-9D58-5D4A-847E-9EF0CD6C6968}" type="presOf" srcId="{F9711625-2225-4522-9ECE-34A3A89BE995}" destId="{161FB97F-2402-46D2-B553-E0E6A977FAB6}" srcOrd="0" destOrd="0" presId="urn:microsoft.com/office/officeart/2005/8/layout/cycle1"/>
    <dgm:cxn modelId="{5D6DA0D2-58B5-EA4A-9353-2CF3CEE04D6C}" type="presParOf" srcId="{687D20A9-09ED-4D39-A150-F7CA6F537A02}" destId="{9787887A-74F0-4953-96FA-10809B758874}" srcOrd="0" destOrd="0" presId="urn:microsoft.com/office/officeart/2005/8/layout/cycle1"/>
    <dgm:cxn modelId="{3E32815F-B3DA-624A-B52F-8F7A7484B3E3}" type="presParOf" srcId="{687D20A9-09ED-4D39-A150-F7CA6F537A02}" destId="{46000A15-4C35-48F0-ABC9-094773A54B6A}" srcOrd="1" destOrd="0" presId="urn:microsoft.com/office/officeart/2005/8/layout/cycle1"/>
    <dgm:cxn modelId="{8D89B29A-007D-8940-B9C4-A82344A43A60}" type="presParOf" srcId="{687D20A9-09ED-4D39-A150-F7CA6F537A02}" destId="{7DF0DA09-5E0C-4157-9DA3-AB70DCEE76D2}" srcOrd="2" destOrd="0" presId="urn:microsoft.com/office/officeart/2005/8/layout/cycle1"/>
    <dgm:cxn modelId="{AC021A66-EA0C-C644-8DDD-0D818F5EBEDF}" type="presParOf" srcId="{687D20A9-09ED-4D39-A150-F7CA6F537A02}" destId="{223798C0-CAD0-4A64-BFA0-1EDA1AADC372}" srcOrd="3" destOrd="0" presId="urn:microsoft.com/office/officeart/2005/8/layout/cycle1"/>
    <dgm:cxn modelId="{59E1CEC6-083F-184B-98F4-A5AF73CEE2AF}" type="presParOf" srcId="{687D20A9-09ED-4D39-A150-F7CA6F537A02}" destId="{BC9159DD-F645-4B73-AC77-FEC84CB48FEE}" srcOrd="4" destOrd="0" presId="urn:microsoft.com/office/officeart/2005/8/layout/cycle1"/>
    <dgm:cxn modelId="{A2C350FA-32BA-0944-9BB0-506012E5C53B}" type="presParOf" srcId="{687D20A9-09ED-4D39-A150-F7CA6F537A02}" destId="{DEB8EFD0-EF04-4B7E-A880-A6FA378A79CD}" srcOrd="5" destOrd="0" presId="urn:microsoft.com/office/officeart/2005/8/layout/cycle1"/>
    <dgm:cxn modelId="{6FD0FB6B-6A71-1F4F-9DB0-093B705D3FEF}" type="presParOf" srcId="{687D20A9-09ED-4D39-A150-F7CA6F537A02}" destId="{690FB938-B633-4A22-BE0F-1A00DCC6EB55}" srcOrd="6" destOrd="0" presId="urn:microsoft.com/office/officeart/2005/8/layout/cycle1"/>
    <dgm:cxn modelId="{D3E6C41E-512F-7D4A-BF49-24297DB5B8F4}" type="presParOf" srcId="{687D20A9-09ED-4D39-A150-F7CA6F537A02}" destId="{8A74B33A-88E6-4900-8ED7-53DB58CE4A3D}" srcOrd="7" destOrd="0" presId="urn:microsoft.com/office/officeart/2005/8/layout/cycle1"/>
    <dgm:cxn modelId="{F44104B7-DA86-4B43-B6D1-3A452511E16A}" type="presParOf" srcId="{687D20A9-09ED-4D39-A150-F7CA6F537A02}" destId="{161FB97F-2402-46D2-B553-E0E6A977FAB6}" srcOrd="8"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5107AD-0605-4797-A52A-2553DD09DE3A}"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0A20AE3-317E-4B7A-BD5D-4E4DE0AA7BE3}">
      <dgm:prSet phldrT="[Text]"/>
      <dgm:spPr/>
      <dgm:t>
        <a:bodyPr/>
        <a:lstStyle/>
        <a:p>
          <a:r>
            <a:rPr lang="en-US" dirty="0">
              <a:latin typeface="Aleo" panose="020F0502020204030203" pitchFamily="34" charset="0"/>
            </a:rPr>
            <a:t>Develop</a:t>
          </a:r>
        </a:p>
      </dgm:t>
    </dgm:pt>
    <dgm:pt modelId="{2AA6EB12-27FB-47FC-A407-F0F33A7CB487}" type="parTrans" cxnId="{2212699C-9C98-4B1D-83BB-D424AD3313D3}">
      <dgm:prSet/>
      <dgm:spPr/>
      <dgm:t>
        <a:bodyPr/>
        <a:lstStyle/>
        <a:p>
          <a:endParaRPr lang="en-US">
            <a:latin typeface="Aleo" panose="020F0502020204030203" pitchFamily="34" charset="0"/>
          </a:endParaRPr>
        </a:p>
      </dgm:t>
    </dgm:pt>
    <dgm:pt modelId="{8F6320AD-3DA4-4C2D-94FF-B292803CFD84}" type="sibTrans" cxnId="{2212699C-9C98-4B1D-83BB-D424AD3313D3}">
      <dgm:prSet/>
      <dgm:spPr>
        <a:solidFill>
          <a:srgbClr val="660066"/>
        </a:solidFill>
      </dgm:spPr>
      <dgm:t>
        <a:bodyPr/>
        <a:lstStyle/>
        <a:p>
          <a:endParaRPr lang="en-US">
            <a:latin typeface="Aleo" panose="020F0502020204030203" pitchFamily="34" charset="0"/>
          </a:endParaRPr>
        </a:p>
      </dgm:t>
    </dgm:pt>
    <dgm:pt modelId="{DA44B2A1-1405-45CF-A5BC-42A107194299}">
      <dgm:prSet phldrT="[Text]"/>
      <dgm:spPr/>
      <dgm:t>
        <a:bodyPr/>
        <a:lstStyle/>
        <a:p>
          <a:r>
            <a:rPr lang="en-US" dirty="0">
              <a:latin typeface="Aleo" panose="020F0502020204030203" pitchFamily="34" charset="0"/>
            </a:rPr>
            <a:t>Solidify</a:t>
          </a:r>
        </a:p>
      </dgm:t>
    </dgm:pt>
    <dgm:pt modelId="{A1648C0C-CAC9-4C7B-A3EF-93AAD4772EBA}" type="parTrans" cxnId="{18151964-9BE8-4D46-9996-E5431B8BEF50}">
      <dgm:prSet/>
      <dgm:spPr/>
      <dgm:t>
        <a:bodyPr/>
        <a:lstStyle/>
        <a:p>
          <a:endParaRPr lang="en-US">
            <a:latin typeface="Aleo" panose="020F0502020204030203" pitchFamily="34" charset="0"/>
          </a:endParaRPr>
        </a:p>
      </dgm:t>
    </dgm:pt>
    <dgm:pt modelId="{1F11E32D-4F04-438F-9984-211C231AA3BD}" type="sibTrans" cxnId="{18151964-9BE8-4D46-9996-E5431B8BEF50}">
      <dgm:prSet/>
      <dgm:spPr>
        <a:solidFill>
          <a:srgbClr val="660066"/>
        </a:solidFill>
      </dgm:spPr>
      <dgm:t>
        <a:bodyPr/>
        <a:lstStyle/>
        <a:p>
          <a:endParaRPr lang="en-US">
            <a:latin typeface="Aleo" panose="020F0502020204030203" pitchFamily="34" charset="0"/>
          </a:endParaRPr>
        </a:p>
      </dgm:t>
    </dgm:pt>
    <dgm:pt modelId="{36C742F1-A7FF-4796-B8D8-1ED4C65F0BED}">
      <dgm:prSet phldrT="[Text]"/>
      <dgm:spPr/>
      <dgm:t>
        <a:bodyPr/>
        <a:lstStyle/>
        <a:p>
          <a:r>
            <a:rPr lang="en-US" dirty="0">
              <a:latin typeface="Aleo" panose="020F0502020204030203" pitchFamily="34" charset="0"/>
            </a:rPr>
            <a:t>Practice</a:t>
          </a:r>
        </a:p>
      </dgm:t>
    </dgm:pt>
    <dgm:pt modelId="{E8B2BBC9-C6BE-4D84-9934-E195C1C2D342}" type="parTrans" cxnId="{E3D74472-9CDB-4983-81F3-75A0FF55470D}">
      <dgm:prSet/>
      <dgm:spPr/>
      <dgm:t>
        <a:bodyPr/>
        <a:lstStyle/>
        <a:p>
          <a:endParaRPr lang="en-US">
            <a:latin typeface="Aleo" panose="020F0502020204030203" pitchFamily="34" charset="0"/>
          </a:endParaRPr>
        </a:p>
      </dgm:t>
    </dgm:pt>
    <dgm:pt modelId="{F9711625-2225-4522-9ECE-34A3A89BE995}" type="sibTrans" cxnId="{E3D74472-9CDB-4983-81F3-75A0FF55470D}">
      <dgm:prSet/>
      <dgm:spPr>
        <a:solidFill>
          <a:srgbClr val="660066"/>
        </a:solidFill>
      </dgm:spPr>
      <dgm:t>
        <a:bodyPr/>
        <a:lstStyle/>
        <a:p>
          <a:endParaRPr lang="en-US">
            <a:latin typeface="Aleo" panose="020F0502020204030203" pitchFamily="34" charset="0"/>
          </a:endParaRPr>
        </a:p>
      </dgm:t>
    </dgm:pt>
    <dgm:pt modelId="{687D20A9-09ED-4D39-A150-F7CA6F537A02}" type="pres">
      <dgm:prSet presAssocID="{065107AD-0605-4797-A52A-2553DD09DE3A}" presName="cycle" presStyleCnt="0">
        <dgm:presLayoutVars>
          <dgm:dir/>
          <dgm:resizeHandles val="exact"/>
        </dgm:presLayoutVars>
      </dgm:prSet>
      <dgm:spPr/>
    </dgm:pt>
    <dgm:pt modelId="{9787887A-74F0-4953-96FA-10809B758874}" type="pres">
      <dgm:prSet presAssocID="{50A20AE3-317E-4B7A-BD5D-4E4DE0AA7BE3}" presName="dummy" presStyleCnt="0"/>
      <dgm:spPr/>
    </dgm:pt>
    <dgm:pt modelId="{46000A15-4C35-48F0-ABC9-094773A54B6A}" type="pres">
      <dgm:prSet presAssocID="{50A20AE3-317E-4B7A-BD5D-4E4DE0AA7BE3}" presName="node" presStyleLbl="revTx" presStyleIdx="0" presStyleCnt="3">
        <dgm:presLayoutVars>
          <dgm:bulletEnabled val="1"/>
        </dgm:presLayoutVars>
      </dgm:prSet>
      <dgm:spPr/>
    </dgm:pt>
    <dgm:pt modelId="{7DF0DA09-5E0C-4157-9DA3-AB70DCEE76D2}" type="pres">
      <dgm:prSet presAssocID="{8F6320AD-3DA4-4C2D-94FF-B292803CFD84}" presName="sibTrans" presStyleLbl="node1" presStyleIdx="0" presStyleCnt="3" custLinFactNeighborX="115" custLinFactNeighborY="-6219"/>
      <dgm:spPr/>
    </dgm:pt>
    <dgm:pt modelId="{223798C0-CAD0-4A64-BFA0-1EDA1AADC372}" type="pres">
      <dgm:prSet presAssocID="{DA44B2A1-1405-45CF-A5BC-42A107194299}" presName="dummy" presStyleCnt="0"/>
      <dgm:spPr/>
    </dgm:pt>
    <dgm:pt modelId="{BC9159DD-F645-4B73-AC77-FEC84CB48FEE}" type="pres">
      <dgm:prSet presAssocID="{DA44B2A1-1405-45CF-A5BC-42A107194299}" presName="node" presStyleLbl="revTx" presStyleIdx="1" presStyleCnt="3">
        <dgm:presLayoutVars>
          <dgm:bulletEnabled val="1"/>
        </dgm:presLayoutVars>
      </dgm:prSet>
      <dgm:spPr/>
    </dgm:pt>
    <dgm:pt modelId="{DEB8EFD0-EF04-4B7E-A880-A6FA378A79CD}" type="pres">
      <dgm:prSet presAssocID="{1F11E32D-4F04-438F-9984-211C231AA3BD}" presName="sibTrans" presStyleLbl="node1" presStyleIdx="1" presStyleCnt="3" custLinFactNeighborX="0" custLinFactNeighborY="-7136"/>
      <dgm:spPr/>
    </dgm:pt>
    <dgm:pt modelId="{690FB938-B633-4A22-BE0F-1A00DCC6EB55}" type="pres">
      <dgm:prSet presAssocID="{36C742F1-A7FF-4796-B8D8-1ED4C65F0BED}" presName="dummy" presStyleCnt="0"/>
      <dgm:spPr/>
    </dgm:pt>
    <dgm:pt modelId="{8A74B33A-88E6-4900-8ED7-53DB58CE4A3D}" type="pres">
      <dgm:prSet presAssocID="{36C742F1-A7FF-4796-B8D8-1ED4C65F0BED}" presName="node" presStyleLbl="revTx" presStyleIdx="2" presStyleCnt="3">
        <dgm:presLayoutVars>
          <dgm:bulletEnabled val="1"/>
        </dgm:presLayoutVars>
      </dgm:prSet>
      <dgm:spPr/>
    </dgm:pt>
    <dgm:pt modelId="{161FB97F-2402-46D2-B553-E0E6A977FAB6}" type="pres">
      <dgm:prSet presAssocID="{F9711625-2225-4522-9ECE-34A3A89BE995}" presName="sibTrans" presStyleLbl="node1" presStyleIdx="2" presStyleCnt="3" custLinFactNeighborX="-1964" custLinFactNeighborY="2095"/>
      <dgm:spPr/>
    </dgm:pt>
  </dgm:ptLst>
  <dgm:cxnLst>
    <dgm:cxn modelId="{1384501B-7E96-EB48-B641-0B678AAC7F5A}" type="presOf" srcId="{50A20AE3-317E-4B7A-BD5D-4E4DE0AA7BE3}" destId="{46000A15-4C35-48F0-ABC9-094773A54B6A}" srcOrd="0" destOrd="0" presId="urn:microsoft.com/office/officeart/2005/8/layout/cycle1"/>
    <dgm:cxn modelId="{C08B0037-5554-6F4C-B2DF-448867B49810}" type="presOf" srcId="{36C742F1-A7FF-4796-B8D8-1ED4C65F0BED}" destId="{8A74B33A-88E6-4900-8ED7-53DB58CE4A3D}" srcOrd="0" destOrd="0" presId="urn:microsoft.com/office/officeart/2005/8/layout/cycle1"/>
    <dgm:cxn modelId="{0307444C-E931-8A43-BE0C-8796D00ECD51}" type="presOf" srcId="{DA44B2A1-1405-45CF-A5BC-42A107194299}" destId="{BC9159DD-F645-4B73-AC77-FEC84CB48FEE}" srcOrd="0" destOrd="0" presId="urn:microsoft.com/office/officeart/2005/8/layout/cycle1"/>
    <dgm:cxn modelId="{18151964-9BE8-4D46-9996-E5431B8BEF50}" srcId="{065107AD-0605-4797-A52A-2553DD09DE3A}" destId="{DA44B2A1-1405-45CF-A5BC-42A107194299}" srcOrd="1" destOrd="0" parTransId="{A1648C0C-CAC9-4C7B-A3EF-93AAD4772EBA}" sibTransId="{1F11E32D-4F04-438F-9984-211C231AA3BD}"/>
    <dgm:cxn modelId="{E3D74472-9CDB-4983-81F3-75A0FF55470D}" srcId="{065107AD-0605-4797-A52A-2553DD09DE3A}" destId="{36C742F1-A7FF-4796-B8D8-1ED4C65F0BED}" srcOrd="2" destOrd="0" parTransId="{E8B2BBC9-C6BE-4D84-9934-E195C1C2D342}" sibTransId="{F9711625-2225-4522-9ECE-34A3A89BE995}"/>
    <dgm:cxn modelId="{BA870488-C2F8-0049-B6A9-A8BEB01A3F90}" type="presOf" srcId="{1F11E32D-4F04-438F-9984-211C231AA3BD}" destId="{DEB8EFD0-EF04-4B7E-A880-A6FA378A79CD}" srcOrd="0" destOrd="0" presId="urn:microsoft.com/office/officeart/2005/8/layout/cycle1"/>
    <dgm:cxn modelId="{2212699C-9C98-4B1D-83BB-D424AD3313D3}" srcId="{065107AD-0605-4797-A52A-2553DD09DE3A}" destId="{50A20AE3-317E-4B7A-BD5D-4E4DE0AA7BE3}" srcOrd="0" destOrd="0" parTransId="{2AA6EB12-27FB-47FC-A407-F0F33A7CB487}" sibTransId="{8F6320AD-3DA4-4C2D-94FF-B292803CFD84}"/>
    <dgm:cxn modelId="{807316B3-301B-0F4E-AA01-32748DEF0C3F}" type="presOf" srcId="{8F6320AD-3DA4-4C2D-94FF-B292803CFD84}" destId="{7DF0DA09-5E0C-4157-9DA3-AB70DCEE76D2}" srcOrd="0" destOrd="0" presId="urn:microsoft.com/office/officeart/2005/8/layout/cycle1"/>
    <dgm:cxn modelId="{2B656DBC-213E-674D-9B90-BAFFB24CAE49}" type="presOf" srcId="{065107AD-0605-4797-A52A-2553DD09DE3A}" destId="{687D20A9-09ED-4D39-A150-F7CA6F537A02}" srcOrd="0" destOrd="0" presId="urn:microsoft.com/office/officeart/2005/8/layout/cycle1"/>
    <dgm:cxn modelId="{23DA88D4-9D58-5D4A-847E-9EF0CD6C6968}" type="presOf" srcId="{F9711625-2225-4522-9ECE-34A3A89BE995}" destId="{161FB97F-2402-46D2-B553-E0E6A977FAB6}" srcOrd="0" destOrd="0" presId="urn:microsoft.com/office/officeart/2005/8/layout/cycle1"/>
    <dgm:cxn modelId="{5D6DA0D2-58B5-EA4A-9353-2CF3CEE04D6C}" type="presParOf" srcId="{687D20A9-09ED-4D39-A150-F7CA6F537A02}" destId="{9787887A-74F0-4953-96FA-10809B758874}" srcOrd="0" destOrd="0" presId="urn:microsoft.com/office/officeart/2005/8/layout/cycle1"/>
    <dgm:cxn modelId="{3E32815F-B3DA-624A-B52F-8F7A7484B3E3}" type="presParOf" srcId="{687D20A9-09ED-4D39-A150-F7CA6F537A02}" destId="{46000A15-4C35-48F0-ABC9-094773A54B6A}" srcOrd="1" destOrd="0" presId="urn:microsoft.com/office/officeart/2005/8/layout/cycle1"/>
    <dgm:cxn modelId="{8D89B29A-007D-8940-B9C4-A82344A43A60}" type="presParOf" srcId="{687D20A9-09ED-4D39-A150-F7CA6F537A02}" destId="{7DF0DA09-5E0C-4157-9DA3-AB70DCEE76D2}" srcOrd="2" destOrd="0" presId="urn:microsoft.com/office/officeart/2005/8/layout/cycle1"/>
    <dgm:cxn modelId="{AC021A66-EA0C-C644-8DDD-0D818F5EBEDF}" type="presParOf" srcId="{687D20A9-09ED-4D39-A150-F7CA6F537A02}" destId="{223798C0-CAD0-4A64-BFA0-1EDA1AADC372}" srcOrd="3" destOrd="0" presId="urn:microsoft.com/office/officeart/2005/8/layout/cycle1"/>
    <dgm:cxn modelId="{59E1CEC6-083F-184B-98F4-A5AF73CEE2AF}" type="presParOf" srcId="{687D20A9-09ED-4D39-A150-F7CA6F537A02}" destId="{BC9159DD-F645-4B73-AC77-FEC84CB48FEE}" srcOrd="4" destOrd="0" presId="urn:microsoft.com/office/officeart/2005/8/layout/cycle1"/>
    <dgm:cxn modelId="{A2C350FA-32BA-0944-9BB0-506012E5C53B}" type="presParOf" srcId="{687D20A9-09ED-4D39-A150-F7CA6F537A02}" destId="{DEB8EFD0-EF04-4B7E-A880-A6FA378A79CD}" srcOrd="5" destOrd="0" presId="urn:microsoft.com/office/officeart/2005/8/layout/cycle1"/>
    <dgm:cxn modelId="{6FD0FB6B-6A71-1F4F-9DB0-093B705D3FEF}" type="presParOf" srcId="{687D20A9-09ED-4D39-A150-F7CA6F537A02}" destId="{690FB938-B633-4A22-BE0F-1A00DCC6EB55}" srcOrd="6" destOrd="0" presId="urn:microsoft.com/office/officeart/2005/8/layout/cycle1"/>
    <dgm:cxn modelId="{D3E6C41E-512F-7D4A-BF49-24297DB5B8F4}" type="presParOf" srcId="{687D20A9-09ED-4D39-A150-F7CA6F537A02}" destId="{8A74B33A-88E6-4900-8ED7-53DB58CE4A3D}" srcOrd="7" destOrd="0" presId="urn:microsoft.com/office/officeart/2005/8/layout/cycle1"/>
    <dgm:cxn modelId="{F44104B7-DA86-4B43-B6D1-3A452511E16A}" type="presParOf" srcId="{687D20A9-09ED-4D39-A150-F7CA6F537A02}" destId="{161FB97F-2402-46D2-B553-E0E6A977FAB6}" srcOrd="8"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5107AD-0605-4797-A52A-2553DD09DE3A}"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0A20AE3-317E-4B7A-BD5D-4E4DE0AA7BE3}">
      <dgm:prSet phldrT="[Text]"/>
      <dgm:spPr/>
      <dgm:t>
        <a:bodyPr/>
        <a:lstStyle/>
        <a:p>
          <a:r>
            <a:rPr lang="en-US" dirty="0">
              <a:latin typeface="Aleo" panose="020F0502020204030203" pitchFamily="34" charset="0"/>
            </a:rPr>
            <a:t>Develop</a:t>
          </a:r>
        </a:p>
      </dgm:t>
    </dgm:pt>
    <dgm:pt modelId="{2AA6EB12-27FB-47FC-A407-F0F33A7CB487}" type="parTrans" cxnId="{2212699C-9C98-4B1D-83BB-D424AD3313D3}">
      <dgm:prSet/>
      <dgm:spPr/>
      <dgm:t>
        <a:bodyPr/>
        <a:lstStyle/>
        <a:p>
          <a:endParaRPr lang="en-US">
            <a:latin typeface="Aleo" panose="020F0502020204030203" pitchFamily="34" charset="0"/>
          </a:endParaRPr>
        </a:p>
      </dgm:t>
    </dgm:pt>
    <dgm:pt modelId="{8F6320AD-3DA4-4C2D-94FF-B292803CFD84}" type="sibTrans" cxnId="{2212699C-9C98-4B1D-83BB-D424AD3313D3}">
      <dgm:prSet/>
      <dgm:spPr>
        <a:solidFill>
          <a:srgbClr val="660066"/>
        </a:solidFill>
      </dgm:spPr>
      <dgm:t>
        <a:bodyPr/>
        <a:lstStyle/>
        <a:p>
          <a:endParaRPr lang="en-US">
            <a:latin typeface="Aleo" panose="020F0502020204030203" pitchFamily="34" charset="0"/>
          </a:endParaRPr>
        </a:p>
      </dgm:t>
    </dgm:pt>
    <dgm:pt modelId="{DA44B2A1-1405-45CF-A5BC-42A107194299}">
      <dgm:prSet phldrT="[Text]"/>
      <dgm:spPr/>
      <dgm:t>
        <a:bodyPr/>
        <a:lstStyle/>
        <a:p>
          <a:r>
            <a:rPr lang="en-US" dirty="0">
              <a:latin typeface="Aleo" panose="020F0502020204030203" pitchFamily="34" charset="0"/>
            </a:rPr>
            <a:t>Solidify</a:t>
          </a:r>
        </a:p>
      </dgm:t>
    </dgm:pt>
    <dgm:pt modelId="{A1648C0C-CAC9-4C7B-A3EF-93AAD4772EBA}" type="parTrans" cxnId="{18151964-9BE8-4D46-9996-E5431B8BEF50}">
      <dgm:prSet/>
      <dgm:spPr/>
      <dgm:t>
        <a:bodyPr/>
        <a:lstStyle/>
        <a:p>
          <a:endParaRPr lang="en-US">
            <a:latin typeface="Aleo" panose="020F0502020204030203" pitchFamily="34" charset="0"/>
          </a:endParaRPr>
        </a:p>
      </dgm:t>
    </dgm:pt>
    <dgm:pt modelId="{1F11E32D-4F04-438F-9984-211C231AA3BD}" type="sibTrans" cxnId="{18151964-9BE8-4D46-9996-E5431B8BEF50}">
      <dgm:prSet/>
      <dgm:spPr>
        <a:solidFill>
          <a:srgbClr val="660066"/>
        </a:solidFill>
      </dgm:spPr>
      <dgm:t>
        <a:bodyPr/>
        <a:lstStyle/>
        <a:p>
          <a:endParaRPr lang="en-US">
            <a:latin typeface="Aleo" panose="020F0502020204030203" pitchFamily="34" charset="0"/>
          </a:endParaRPr>
        </a:p>
      </dgm:t>
    </dgm:pt>
    <dgm:pt modelId="{36C742F1-A7FF-4796-B8D8-1ED4C65F0BED}">
      <dgm:prSet phldrT="[Text]"/>
      <dgm:spPr/>
      <dgm:t>
        <a:bodyPr/>
        <a:lstStyle/>
        <a:p>
          <a:r>
            <a:rPr lang="en-US" dirty="0">
              <a:latin typeface="Aleo" panose="020F0502020204030203" pitchFamily="34" charset="0"/>
            </a:rPr>
            <a:t>Practice</a:t>
          </a:r>
        </a:p>
      </dgm:t>
    </dgm:pt>
    <dgm:pt modelId="{E8B2BBC9-C6BE-4D84-9934-E195C1C2D342}" type="parTrans" cxnId="{E3D74472-9CDB-4983-81F3-75A0FF55470D}">
      <dgm:prSet/>
      <dgm:spPr/>
      <dgm:t>
        <a:bodyPr/>
        <a:lstStyle/>
        <a:p>
          <a:endParaRPr lang="en-US">
            <a:latin typeface="Aleo" panose="020F0502020204030203" pitchFamily="34" charset="0"/>
          </a:endParaRPr>
        </a:p>
      </dgm:t>
    </dgm:pt>
    <dgm:pt modelId="{F9711625-2225-4522-9ECE-34A3A89BE995}" type="sibTrans" cxnId="{E3D74472-9CDB-4983-81F3-75A0FF55470D}">
      <dgm:prSet/>
      <dgm:spPr>
        <a:solidFill>
          <a:srgbClr val="660066"/>
        </a:solidFill>
      </dgm:spPr>
      <dgm:t>
        <a:bodyPr/>
        <a:lstStyle/>
        <a:p>
          <a:endParaRPr lang="en-US">
            <a:latin typeface="Aleo" panose="020F0502020204030203" pitchFamily="34" charset="0"/>
          </a:endParaRPr>
        </a:p>
      </dgm:t>
    </dgm:pt>
    <dgm:pt modelId="{687D20A9-09ED-4D39-A150-F7CA6F537A02}" type="pres">
      <dgm:prSet presAssocID="{065107AD-0605-4797-A52A-2553DD09DE3A}" presName="cycle" presStyleCnt="0">
        <dgm:presLayoutVars>
          <dgm:dir/>
          <dgm:resizeHandles val="exact"/>
        </dgm:presLayoutVars>
      </dgm:prSet>
      <dgm:spPr/>
    </dgm:pt>
    <dgm:pt modelId="{9787887A-74F0-4953-96FA-10809B758874}" type="pres">
      <dgm:prSet presAssocID="{50A20AE3-317E-4B7A-BD5D-4E4DE0AA7BE3}" presName="dummy" presStyleCnt="0"/>
      <dgm:spPr/>
    </dgm:pt>
    <dgm:pt modelId="{46000A15-4C35-48F0-ABC9-094773A54B6A}" type="pres">
      <dgm:prSet presAssocID="{50A20AE3-317E-4B7A-BD5D-4E4DE0AA7BE3}" presName="node" presStyleLbl="revTx" presStyleIdx="0" presStyleCnt="3">
        <dgm:presLayoutVars>
          <dgm:bulletEnabled val="1"/>
        </dgm:presLayoutVars>
      </dgm:prSet>
      <dgm:spPr/>
    </dgm:pt>
    <dgm:pt modelId="{7DF0DA09-5E0C-4157-9DA3-AB70DCEE76D2}" type="pres">
      <dgm:prSet presAssocID="{8F6320AD-3DA4-4C2D-94FF-B292803CFD84}" presName="sibTrans" presStyleLbl="node1" presStyleIdx="0" presStyleCnt="3" custLinFactNeighborX="0" custLinFactNeighborY="-8941"/>
      <dgm:spPr/>
    </dgm:pt>
    <dgm:pt modelId="{223798C0-CAD0-4A64-BFA0-1EDA1AADC372}" type="pres">
      <dgm:prSet presAssocID="{DA44B2A1-1405-45CF-A5BC-42A107194299}" presName="dummy" presStyleCnt="0"/>
      <dgm:spPr/>
    </dgm:pt>
    <dgm:pt modelId="{BC9159DD-F645-4B73-AC77-FEC84CB48FEE}" type="pres">
      <dgm:prSet presAssocID="{DA44B2A1-1405-45CF-A5BC-42A107194299}" presName="node" presStyleLbl="revTx" presStyleIdx="1" presStyleCnt="3">
        <dgm:presLayoutVars>
          <dgm:bulletEnabled val="1"/>
        </dgm:presLayoutVars>
      </dgm:prSet>
      <dgm:spPr/>
    </dgm:pt>
    <dgm:pt modelId="{DEB8EFD0-EF04-4B7E-A880-A6FA378A79CD}" type="pres">
      <dgm:prSet presAssocID="{1F11E32D-4F04-438F-9984-211C231AA3BD}" presName="sibTrans" presStyleLbl="node1" presStyleIdx="1" presStyleCnt="3" custLinFactNeighborX="0" custLinFactNeighborY="-8941"/>
      <dgm:spPr/>
    </dgm:pt>
    <dgm:pt modelId="{690FB938-B633-4A22-BE0F-1A00DCC6EB55}" type="pres">
      <dgm:prSet presAssocID="{36C742F1-A7FF-4796-B8D8-1ED4C65F0BED}" presName="dummy" presStyleCnt="0"/>
      <dgm:spPr/>
    </dgm:pt>
    <dgm:pt modelId="{8A74B33A-88E6-4900-8ED7-53DB58CE4A3D}" type="pres">
      <dgm:prSet presAssocID="{36C742F1-A7FF-4796-B8D8-1ED4C65F0BED}" presName="node" presStyleLbl="revTx" presStyleIdx="2" presStyleCnt="3">
        <dgm:presLayoutVars>
          <dgm:bulletEnabled val="1"/>
        </dgm:presLayoutVars>
      </dgm:prSet>
      <dgm:spPr/>
    </dgm:pt>
    <dgm:pt modelId="{161FB97F-2402-46D2-B553-E0E6A977FAB6}" type="pres">
      <dgm:prSet presAssocID="{F9711625-2225-4522-9ECE-34A3A89BE995}" presName="sibTrans" presStyleLbl="node1" presStyleIdx="2" presStyleCnt="3" custLinFactNeighborX="-1964" custLinFactNeighborY="2095"/>
      <dgm:spPr/>
    </dgm:pt>
  </dgm:ptLst>
  <dgm:cxnLst>
    <dgm:cxn modelId="{9F158234-9B81-3E4B-8E41-454679B22E0F}" type="presOf" srcId="{50A20AE3-317E-4B7A-BD5D-4E4DE0AA7BE3}" destId="{46000A15-4C35-48F0-ABC9-094773A54B6A}" srcOrd="0" destOrd="0" presId="urn:microsoft.com/office/officeart/2005/8/layout/cycle1"/>
    <dgm:cxn modelId="{D5AFDC52-4315-604B-9B4B-2925013FB7D5}" type="presOf" srcId="{8F6320AD-3DA4-4C2D-94FF-B292803CFD84}" destId="{7DF0DA09-5E0C-4157-9DA3-AB70DCEE76D2}" srcOrd="0" destOrd="0" presId="urn:microsoft.com/office/officeart/2005/8/layout/cycle1"/>
    <dgm:cxn modelId="{18151964-9BE8-4D46-9996-E5431B8BEF50}" srcId="{065107AD-0605-4797-A52A-2553DD09DE3A}" destId="{DA44B2A1-1405-45CF-A5BC-42A107194299}" srcOrd="1" destOrd="0" parTransId="{A1648C0C-CAC9-4C7B-A3EF-93AAD4772EBA}" sibTransId="{1F11E32D-4F04-438F-9984-211C231AA3BD}"/>
    <dgm:cxn modelId="{E3D74472-9CDB-4983-81F3-75A0FF55470D}" srcId="{065107AD-0605-4797-A52A-2553DD09DE3A}" destId="{36C742F1-A7FF-4796-B8D8-1ED4C65F0BED}" srcOrd="2" destOrd="0" parTransId="{E8B2BBC9-C6BE-4D84-9934-E195C1C2D342}" sibTransId="{F9711625-2225-4522-9ECE-34A3A89BE995}"/>
    <dgm:cxn modelId="{698B4A7D-2F9E-8D44-917F-4F4AF3644E61}" type="presOf" srcId="{36C742F1-A7FF-4796-B8D8-1ED4C65F0BED}" destId="{8A74B33A-88E6-4900-8ED7-53DB58CE4A3D}" srcOrd="0" destOrd="0" presId="urn:microsoft.com/office/officeart/2005/8/layout/cycle1"/>
    <dgm:cxn modelId="{CA24BF84-1C7E-5041-9E27-8B58C5EB24D7}" type="presOf" srcId="{DA44B2A1-1405-45CF-A5BC-42A107194299}" destId="{BC9159DD-F645-4B73-AC77-FEC84CB48FEE}" srcOrd="0" destOrd="0" presId="urn:microsoft.com/office/officeart/2005/8/layout/cycle1"/>
    <dgm:cxn modelId="{59E4C78A-CC47-7B41-AEA1-145E07BED1E6}" type="presOf" srcId="{065107AD-0605-4797-A52A-2553DD09DE3A}" destId="{687D20A9-09ED-4D39-A150-F7CA6F537A02}" srcOrd="0" destOrd="0" presId="urn:microsoft.com/office/officeart/2005/8/layout/cycle1"/>
    <dgm:cxn modelId="{D78C1E8B-2230-A94C-80DD-119B9AFC05CB}" type="presOf" srcId="{F9711625-2225-4522-9ECE-34A3A89BE995}" destId="{161FB97F-2402-46D2-B553-E0E6A977FAB6}" srcOrd="0" destOrd="0" presId="urn:microsoft.com/office/officeart/2005/8/layout/cycle1"/>
    <dgm:cxn modelId="{2212699C-9C98-4B1D-83BB-D424AD3313D3}" srcId="{065107AD-0605-4797-A52A-2553DD09DE3A}" destId="{50A20AE3-317E-4B7A-BD5D-4E4DE0AA7BE3}" srcOrd="0" destOrd="0" parTransId="{2AA6EB12-27FB-47FC-A407-F0F33A7CB487}" sibTransId="{8F6320AD-3DA4-4C2D-94FF-B292803CFD84}"/>
    <dgm:cxn modelId="{B64740D2-2ECA-8140-A455-DD4C7405F420}" type="presOf" srcId="{1F11E32D-4F04-438F-9984-211C231AA3BD}" destId="{DEB8EFD0-EF04-4B7E-A880-A6FA378A79CD}" srcOrd="0" destOrd="0" presId="urn:microsoft.com/office/officeart/2005/8/layout/cycle1"/>
    <dgm:cxn modelId="{03FDD94E-5489-734B-A6C2-9E72C57D9097}" type="presParOf" srcId="{687D20A9-09ED-4D39-A150-F7CA6F537A02}" destId="{9787887A-74F0-4953-96FA-10809B758874}" srcOrd="0" destOrd="0" presId="urn:microsoft.com/office/officeart/2005/8/layout/cycle1"/>
    <dgm:cxn modelId="{9349AF18-188C-8C4D-A2C3-891B49493B22}" type="presParOf" srcId="{687D20A9-09ED-4D39-A150-F7CA6F537A02}" destId="{46000A15-4C35-48F0-ABC9-094773A54B6A}" srcOrd="1" destOrd="0" presId="urn:microsoft.com/office/officeart/2005/8/layout/cycle1"/>
    <dgm:cxn modelId="{7ADAB372-85AA-1A45-9E3F-AC9971F87E0B}" type="presParOf" srcId="{687D20A9-09ED-4D39-A150-F7CA6F537A02}" destId="{7DF0DA09-5E0C-4157-9DA3-AB70DCEE76D2}" srcOrd="2" destOrd="0" presId="urn:microsoft.com/office/officeart/2005/8/layout/cycle1"/>
    <dgm:cxn modelId="{94C4064C-3681-A549-8617-294B1A95DC3A}" type="presParOf" srcId="{687D20A9-09ED-4D39-A150-F7CA6F537A02}" destId="{223798C0-CAD0-4A64-BFA0-1EDA1AADC372}" srcOrd="3" destOrd="0" presId="urn:microsoft.com/office/officeart/2005/8/layout/cycle1"/>
    <dgm:cxn modelId="{48EA3447-3CD4-E440-835B-283DC5956AE3}" type="presParOf" srcId="{687D20A9-09ED-4D39-A150-F7CA6F537A02}" destId="{BC9159DD-F645-4B73-AC77-FEC84CB48FEE}" srcOrd="4" destOrd="0" presId="urn:microsoft.com/office/officeart/2005/8/layout/cycle1"/>
    <dgm:cxn modelId="{6BF079A9-8193-F649-A8D8-52E7D6222A3B}" type="presParOf" srcId="{687D20A9-09ED-4D39-A150-F7CA6F537A02}" destId="{DEB8EFD0-EF04-4B7E-A880-A6FA378A79CD}" srcOrd="5" destOrd="0" presId="urn:microsoft.com/office/officeart/2005/8/layout/cycle1"/>
    <dgm:cxn modelId="{9A675636-B86A-2E45-A902-6AC40952F3AE}" type="presParOf" srcId="{687D20A9-09ED-4D39-A150-F7CA6F537A02}" destId="{690FB938-B633-4A22-BE0F-1A00DCC6EB55}" srcOrd="6" destOrd="0" presId="urn:microsoft.com/office/officeart/2005/8/layout/cycle1"/>
    <dgm:cxn modelId="{2A102711-7036-284A-9035-27D911BE734A}" type="presParOf" srcId="{687D20A9-09ED-4D39-A150-F7CA6F537A02}" destId="{8A74B33A-88E6-4900-8ED7-53DB58CE4A3D}" srcOrd="7" destOrd="0" presId="urn:microsoft.com/office/officeart/2005/8/layout/cycle1"/>
    <dgm:cxn modelId="{C6F5FEB5-1350-B54F-A723-5E31E963A409}" type="presParOf" srcId="{687D20A9-09ED-4D39-A150-F7CA6F537A02}" destId="{161FB97F-2402-46D2-B553-E0E6A977FAB6}"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5107AD-0605-4797-A52A-2553DD09DE3A}"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0A20AE3-317E-4B7A-BD5D-4E4DE0AA7BE3}">
      <dgm:prSet phldrT="[Text]"/>
      <dgm:spPr/>
      <dgm:t>
        <a:bodyPr/>
        <a:lstStyle/>
        <a:p>
          <a:r>
            <a:rPr lang="en-US" dirty="0">
              <a:latin typeface="Aleo" panose="020F0502020204030203" pitchFamily="34" charset="0"/>
            </a:rPr>
            <a:t>Develop</a:t>
          </a:r>
        </a:p>
      </dgm:t>
    </dgm:pt>
    <dgm:pt modelId="{2AA6EB12-27FB-47FC-A407-F0F33A7CB487}" type="parTrans" cxnId="{2212699C-9C98-4B1D-83BB-D424AD3313D3}">
      <dgm:prSet/>
      <dgm:spPr/>
      <dgm:t>
        <a:bodyPr/>
        <a:lstStyle/>
        <a:p>
          <a:endParaRPr lang="en-US">
            <a:latin typeface="Aleo" panose="020F0502020204030203" pitchFamily="34" charset="0"/>
          </a:endParaRPr>
        </a:p>
      </dgm:t>
    </dgm:pt>
    <dgm:pt modelId="{8F6320AD-3DA4-4C2D-94FF-B292803CFD84}" type="sibTrans" cxnId="{2212699C-9C98-4B1D-83BB-D424AD3313D3}">
      <dgm:prSet/>
      <dgm:spPr>
        <a:solidFill>
          <a:srgbClr val="660066"/>
        </a:solidFill>
      </dgm:spPr>
      <dgm:t>
        <a:bodyPr/>
        <a:lstStyle/>
        <a:p>
          <a:endParaRPr lang="en-US">
            <a:latin typeface="Aleo" panose="020F0502020204030203" pitchFamily="34" charset="0"/>
          </a:endParaRPr>
        </a:p>
      </dgm:t>
    </dgm:pt>
    <dgm:pt modelId="{DA44B2A1-1405-45CF-A5BC-42A107194299}">
      <dgm:prSet phldrT="[Text]"/>
      <dgm:spPr/>
      <dgm:t>
        <a:bodyPr/>
        <a:lstStyle/>
        <a:p>
          <a:r>
            <a:rPr lang="en-US" dirty="0">
              <a:latin typeface="Aleo" panose="020F0502020204030203" pitchFamily="34" charset="0"/>
            </a:rPr>
            <a:t>Solidify</a:t>
          </a:r>
        </a:p>
      </dgm:t>
    </dgm:pt>
    <dgm:pt modelId="{A1648C0C-CAC9-4C7B-A3EF-93AAD4772EBA}" type="parTrans" cxnId="{18151964-9BE8-4D46-9996-E5431B8BEF50}">
      <dgm:prSet/>
      <dgm:spPr/>
      <dgm:t>
        <a:bodyPr/>
        <a:lstStyle/>
        <a:p>
          <a:endParaRPr lang="en-US">
            <a:latin typeface="Aleo" panose="020F0502020204030203" pitchFamily="34" charset="0"/>
          </a:endParaRPr>
        </a:p>
      </dgm:t>
    </dgm:pt>
    <dgm:pt modelId="{1F11E32D-4F04-438F-9984-211C231AA3BD}" type="sibTrans" cxnId="{18151964-9BE8-4D46-9996-E5431B8BEF50}">
      <dgm:prSet/>
      <dgm:spPr>
        <a:solidFill>
          <a:srgbClr val="660066"/>
        </a:solidFill>
      </dgm:spPr>
      <dgm:t>
        <a:bodyPr/>
        <a:lstStyle/>
        <a:p>
          <a:endParaRPr lang="en-US">
            <a:latin typeface="Aleo" panose="020F0502020204030203" pitchFamily="34" charset="0"/>
          </a:endParaRPr>
        </a:p>
      </dgm:t>
    </dgm:pt>
    <dgm:pt modelId="{36C742F1-A7FF-4796-B8D8-1ED4C65F0BED}">
      <dgm:prSet phldrT="[Text]"/>
      <dgm:spPr/>
      <dgm:t>
        <a:bodyPr/>
        <a:lstStyle/>
        <a:p>
          <a:r>
            <a:rPr lang="en-US" dirty="0">
              <a:latin typeface="Aleo" panose="020F0502020204030203" pitchFamily="34" charset="0"/>
            </a:rPr>
            <a:t>Practice</a:t>
          </a:r>
        </a:p>
      </dgm:t>
    </dgm:pt>
    <dgm:pt modelId="{E8B2BBC9-C6BE-4D84-9934-E195C1C2D342}" type="parTrans" cxnId="{E3D74472-9CDB-4983-81F3-75A0FF55470D}">
      <dgm:prSet/>
      <dgm:spPr/>
      <dgm:t>
        <a:bodyPr/>
        <a:lstStyle/>
        <a:p>
          <a:endParaRPr lang="en-US">
            <a:latin typeface="Aleo" panose="020F0502020204030203" pitchFamily="34" charset="0"/>
          </a:endParaRPr>
        </a:p>
      </dgm:t>
    </dgm:pt>
    <dgm:pt modelId="{F9711625-2225-4522-9ECE-34A3A89BE995}" type="sibTrans" cxnId="{E3D74472-9CDB-4983-81F3-75A0FF55470D}">
      <dgm:prSet/>
      <dgm:spPr>
        <a:solidFill>
          <a:srgbClr val="660066"/>
        </a:solidFill>
      </dgm:spPr>
      <dgm:t>
        <a:bodyPr/>
        <a:lstStyle/>
        <a:p>
          <a:endParaRPr lang="en-US">
            <a:latin typeface="Aleo" panose="020F0502020204030203" pitchFamily="34" charset="0"/>
          </a:endParaRPr>
        </a:p>
      </dgm:t>
    </dgm:pt>
    <dgm:pt modelId="{687D20A9-09ED-4D39-A150-F7CA6F537A02}" type="pres">
      <dgm:prSet presAssocID="{065107AD-0605-4797-A52A-2553DD09DE3A}" presName="cycle" presStyleCnt="0">
        <dgm:presLayoutVars>
          <dgm:dir/>
          <dgm:resizeHandles val="exact"/>
        </dgm:presLayoutVars>
      </dgm:prSet>
      <dgm:spPr/>
    </dgm:pt>
    <dgm:pt modelId="{9787887A-74F0-4953-96FA-10809B758874}" type="pres">
      <dgm:prSet presAssocID="{50A20AE3-317E-4B7A-BD5D-4E4DE0AA7BE3}" presName="dummy" presStyleCnt="0"/>
      <dgm:spPr/>
    </dgm:pt>
    <dgm:pt modelId="{46000A15-4C35-48F0-ABC9-094773A54B6A}" type="pres">
      <dgm:prSet presAssocID="{50A20AE3-317E-4B7A-BD5D-4E4DE0AA7BE3}" presName="node" presStyleLbl="revTx" presStyleIdx="0" presStyleCnt="3">
        <dgm:presLayoutVars>
          <dgm:bulletEnabled val="1"/>
        </dgm:presLayoutVars>
      </dgm:prSet>
      <dgm:spPr/>
    </dgm:pt>
    <dgm:pt modelId="{7DF0DA09-5E0C-4157-9DA3-AB70DCEE76D2}" type="pres">
      <dgm:prSet presAssocID="{8F6320AD-3DA4-4C2D-94FF-B292803CFD84}" presName="sibTrans" presStyleLbl="node1" presStyleIdx="0" presStyleCnt="3" custLinFactNeighborX="115" custLinFactNeighborY="-6219"/>
      <dgm:spPr/>
    </dgm:pt>
    <dgm:pt modelId="{223798C0-CAD0-4A64-BFA0-1EDA1AADC372}" type="pres">
      <dgm:prSet presAssocID="{DA44B2A1-1405-45CF-A5BC-42A107194299}" presName="dummy" presStyleCnt="0"/>
      <dgm:spPr/>
    </dgm:pt>
    <dgm:pt modelId="{BC9159DD-F645-4B73-AC77-FEC84CB48FEE}" type="pres">
      <dgm:prSet presAssocID="{DA44B2A1-1405-45CF-A5BC-42A107194299}" presName="node" presStyleLbl="revTx" presStyleIdx="1" presStyleCnt="3">
        <dgm:presLayoutVars>
          <dgm:bulletEnabled val="1"/>
        </dgm:presLayoutVars>
      </dgm:prSet>
      <dgm:spPr/>
    </dgm:pt>
    <dgm:pt modelId="{DEB8EFD0-EF04-4B7E-A880-A6FA378A79CD}" type="pres">
      <dgm:prSet presAssocID="{1F11E32D-4F04-438F-9984-211C231AA3BD}" presName="sibTrans" presStyleLbl="node1" presStyleIdx="1" presStyleCnt="3" custLinFactNeighborX="0" custLinFactNeighborY="-5760"/>
      <dgm:spPr/>
    </dgm:pt>
    <dgm:pt modelId="{690FB938-B633-4A22-BE0F-1A00DCC6EB55}" type="pres">
      <dgm:prSet presAssocID="{36C742F1-A7FF-4796-B8D8-1ED4C65F0BED}" presName="dummy" presStyleCnt="0"/>
      <dgm:spPr/>
    </dgm:pt>
    <dgm:pt modelId="{8A74B33A-88E6-4900-8ED7-53DB58CE4A3D}" type="pres">
      <dgm:prSet presAssocID="{36C742F1-A7FF-4796-B8D8-1ED4C65F0BED}" presName="node" presStyleLbl="revTx" presStyleIdx="2" presStyleCnt="3">
        <dgm:presLayoutVars>
          <dgm:bulletEnabled val="1"/>
        </dgm:presLayoutVars>
      </dgm:prSet>
      <dgm:spPr/>
    </dgm:pt>
    <dgm:pt modelId="{161FB97F-2402-46D2-B553-E0E6A977FAB6}" type="pres">
      <dgm:prSet presAssocID="{F9711625-2225-4522-9ECE-34A3A89BE995}" presName="sibTrans" presStyleLbl="node1" presStyleIdx="2" presStyleCnt="3" custLinFactNeighborX="-1964" custLinFactNeighborY="2095"/>
      <dgm:spPr/>
    </dgm:pt>
  </dgm:ptLst>
  <dgm:cxnLst>
    <dgm:cxn modelId="{FDA6320B-0E7B-6746-ABFB-3A13A98442DC}" type="presOf" srcId="{065107AD-0605-4797-A52A-2553DD09DE3A}" destId="{687D20A9-09ED-4D39-A150-F7CA6F537A02}" srcOrd="0" destOrd="0" presId="urn:microsoft.com/office/officeart/2005/8/layout/cycle1"/>
    <dgm:cxn modelId="{0678EE14-C1FB-934E-948A-7219AB9EC297}" type="presOf" srcId="{50A20AE3-317E-4B7A-BD5D-4E4DE0AA7BE3}" destId="{46000A15-4C35-48F0-ABC9-094773A54B6A}" srcOrd="0" destOrd="0" presId="urn:microsoft.com/office/officeart/2005/8/layout/cycle1"/>
    <dgm:cxn modelId="{D3265932-E7FB-4C46-8EF3-6B47E57FF324}" type="presOf" srcId="{1F11E32D-4F04-438F-9984-211C231AA3BD}" destId="{DEB8EFD0-EF04-4B7E-A880-A6FA378A79CD}" srcOrd="0" destOrd="0" presId="urn:microsoft.com/office/officeart/2005/8/layout/cycle1"/>
    <dgm:cxn modelId="{F44F544A-6D01-9F4D-82EE-3EE893491D66}" type="presOf" srcId="{8F6320AD-3DA4-4C2D-94FF-B292803CFD84}" destId="{7DF0DA09-5E0C-4157-9DA3-AB70DCEE76D2}" srcOrd="0" destOrd="0" presId="urn:microsoft.com/office/officeart/2005/8/layout/cycle1"/>
    <dgm:cxn modelId="{18151964-9BE8-4D46-9996-E5431B8BEF50}" srcId="{065107AD-0605-4797-A52A-2553DD09DE3A}" destId="{DA44B2A1-1405-45CF-A5BC-42A107194299}" srcOrd="1" destOrd="0" parTransId="{A1648C0C-CAC9-4C7B-A3EF-93AAD4772EBA}" sibTransId="{1F11E32D-4F04-438F-9984-211C231AA3BD}"/>
    <dgm:cxn modelId="{E3D74472-9CDB-4983-81F3-75A0FF55470D}" srcId="{065107AD-0605-4797-A52A-2553DD09DE3A}" destId="{36C742F1-A7FF-4796-B8D8-1ED4C65F0BED}" srcOrd="2" destOrd="0" parTransId="{E8B2BBC9-C6BE-4D84-9934-E195C1C2D342}" sibTransId="{F9711625-2225-4522-9ECE-34A3A89BE995}"/>
    <dgm:cxn modelId="{2212699C-9C98-4B1D-83BB-D424AD3313D3}" srcId="{065107AD-0605-4797-A52A-2553DD09DE3A}" destId="{50A20AE3-317E-4B7A-BD5D-4E4DE0AA7BE3}" srcOrd="0" destOrd="0" parTransId="{2AA6EB12-27FB-47FC-A407-F0F33A7CB487}" sibTransId="{8F6320AD-3DA4-4C2D-94FF-B292803CFD84}"/>
    <dgm:cxn modelId="{28640CAA-1573-8B47-8B7A-42D5AA5B1A50}" type="presOf" srcId="{DA44B2A1-1405-45CF-A5BC-42A107194299}" destId="{BC9159DD-F645-4B73-AC77-FEC84CB48FEE}" srcOrd="0" destOrd="0" presId="urn:microsoft.com/office/officeart/2005/8/layout/cycle1"/>
    <dgm:cxn modelId="{F04D39E3-DC28-8146-A277-6E188042E04F}" type="presOf" srcId="{F9711625-2225-4522-9ECE-34A3A89BE995}" destId="{161FB97F-2402-46D2-B553-E0E6A977FAB6}" srcOrd="0" destOrd="0" presId="urn:microsoft.com/office/officeart/2005/8/layout/cycle1"/>
    <dgm:cxn modelId="{20330CF3-38BB-2E4B-A3AD-518057F30E68}" type="presOf" srcId="{36C742F1-A7FF-4796-B8D8-1ED4C65F0BED}" destId="{8A74B33A-88E6-4900-8ED7-53DB58CE4A3D}" srcOrd="0" destOrd="0" presId="urn:microsoft.com/office/officeart/2005/8/layout/cycle1"/>
    <dgm:cxn modelId="{B465BC03-BB9C-4140-9F89-9E440E2F60CB}" type="presParOf" srcId="{687D20A9-09ED-4D39-A150-F7CA6F537A02}" destId="{9787887A-74F0-4953-96FA-10809B758874}" srcOrd="0" destOrd="0" presId="urn:microsoft.com/office/officeart/2005/8/layout/cycle1"/>
    <dgm:cxn modelId="{682F3E2C-3D7E-7E4C-BC26-06F2CC1E128B}" type="presParOf" srcId="{687D20A9-09ED-4D39-A150-F7CA6F537A02}" destId="{46000A15-4C35-48F0-ABC9-094773A54B6A}" srcOrd="1" destOrd="0" presId="urn:microsoft.com/office/officeart/2005/8/layout/cycle1"/>
    <dgm:cxn modelId="{F5CC07FF-5171-1E4D-B501-0BFA0D3F62CF}" type="presParOf" srcId="{687D20A9-09ED-4D39-A150-F7CA6F537A02}" destId="{7DF0DA09-5E0C-4157-9DA3-AB70DCEE76D2}" srcOrd="2" destOrd="0" presId="urn:microsoft.com/office/officeart/2005/8/layout/cycle1"/>
    <dgm:cxn modelId="{2F045B7F-584C-604C-B07F-C6F5B5481E19}" type="presParOf" srcId="{687D20A9-09ED-4D39-A150-F7CA6F537A02}" destId="{223798C0-CAD0-4A64-BFA0-1EDA1AADC372}" srcOrd="3" destOrd="0" presId="urn:microsoft.com/office/officeart/2005/8/layout/cycle1"/>
    <dgm:cxn modelId="{FB6E5233-0247-6542-904D-9E944B7DCB3E}" type="presParOf" srcId="{687D20A9-09ED-4D39-A150-F7CA6F537A02}" destId="{BC9159DD-F645-4B73-AC77-FEC84CB48FEE}" srcOrd="4" destOrd="0" presId="urn:microsoft.com/office/officeart/2005/8/layout/cycle1"/>
    <dgm:cxn modelId="{970CD1E7-7D81-6E42-9A9B-83E6E8CD5DB0}" type="presParOf" srcId="{687D20A9-09ED-4D39-A150-F7CA6F537A02}" destId="{DEB8EFD0-EF04-4B7E-A880-A6FA378A79CD}" srcOrd="5" destOrd="0" presId="urn:microsoft.com/office/officeart/2005/8/layout/cycle1"/>
    <dgm:cxn modelId="{CB8827C9-9DA1-6548-B827-47BB548C47D0}" type="presParOf" srcId="{687D20A9-09ED-4D39-A150-F7CA6F537A02}" destId="{690FB938-B633-4A22-BE0F-1A00DCC6EB55}" srcOrd="6" destOrd="0" presId="urn:microsoft.com/office/officeart/2005/8/layout/cycle1"/>
    <dgm:cxn modelId="{B7834D56-97DE-354E-8586-E135FBC74DF7}" type="presParOf" srcId="{687D20A9-09ED-4D39-A150-F7CA6F537A02}" destId="{8A74B33A-88E6-4900-8ED7-53DB58CE4A3D}" srcOrd="7" destOrd="0" presId="urn:microsoft.com/office/officeart/2005/8/layout/cycle1"/>
    <dgm:cxn modelId="{AEA289C4-6503-F64A-B4AE-6B68F43C8873}" type="presParOf" srcId="{687D20A9-09ED-4D39-A150-F7CA6F537A02}" destId="{161FB97F-2402-46D2-B553-E0E6A977FAB6}"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5107AD-0605-4797-A52A-2553DD09DE3A}"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0A20AE3-317E-4B7A-BD5D-4E4DE0AA7BE3}">
      <dgm:prSet phldrT="[Text]"/>
      <dgm:spPr/>
      <dgm:t>
        <a:bodyPr/>
        <a:lstStyle/>
        <a:p>
          <a:r>
            <a:rPr lang="en-US" dirty="0">
              <a:latin typeface="Aleo" panose="020F0502020204030203" pitchFamily="34" charset="0"/>
            </a:rPr>
            <a:t>Develop</a:t>
          </a:r>
        </a:p>
      </dgm:t>
    </dgm:pt>
    <dgm:pt modelId="{2AA6EB12-27FB-47FC-A407-F0F33A7CB487}" type="parTrans" cxnId="{2212699C-9C98-4B1D-83BB-D424AD3313D3}">
      <dgm:prSet/>
      <dgm:spPr/>
      <dgm:t>
        <a:bodyPr/>
        <a:lstStyle/>
        <a:p>
          <a:endParaRPr lang="en-US">
            <a:latin typeface="Aleo" panose="020F0502020204030203" pitchFamily="34" charset="0"/>
          </a:endParaRPr>
        </a:p>
      </dgm:t>
    </dgm:pt>
    <dgm:pt modelId="{8F6320AD-3DA4-4C2D-94FF-B292803CFD84}" type="sibTrans" cxnId="{2212699C-9C98-4B1D-83BB-D424AD3313D3}">
      <dgm:prSet/>
      <dgm:spPr>
        <a:solidFill>
          <a:srgbClr val="660066"/>
        </a:solidFill>
      </dgm:spPr>
      <dgm:t>
        <a:bodyPr/>
        <a:lstStyle/>
        <a:p>
          <a:endParaRPr lang="en-US">
            <a:latin typeface="Aleo" panose="020F0502020204030203" pitchFamily="34" charset="0"/>
          </a:endParaRPr>
        </a:p>
      </dgm:t>
    </dgm:pt>
    <dgm:pt modelId="{DA44B2A1-1405-45CF-A5BC-42A107194299}">
      <dgm:prSet phldrT="[Text]"/>
      <dgm:spPr/>
      <dgm:t>
        <a:bodyPr/>
        <a:lstStyle/>
        <a:p>
          <a:r>
            <a:rPr lang="en-US" dirty="0">
              <a:latin typeface="Aleo" panose="020F0502020204030203" pitchFamily="34" charset="0"/>
            </a:rPr>
            <a:t>Solidify</a:t>
          </a:r>
        </a:p>
      </dgm:t>
    </dgm:pt>
    <dgm:pt modelId="{A1648C0C-CAC9-4C7B-A3EF-93AAD4772EBA}" type="parTrans" cxnId="{18151964-9BE8-4D46-9996-E5431B8BEF50}">
      <dgm:prSet/>
      <dgm:spPr/>
      <dgm:t>
        <a:bodyPr/>
        <a:lstStyle/>
        <a:p>
          <a:endParaRPr lang="en-US">
            <a:latin typeface="Aleo" panose="020F0502020204030203" pitchFamily="34" charset="0"/>
          </a:endParaRPr>
        </a:p>
      </dgm:t>
    </dgm:pt>
    <dgm:pt modelId="{1F11E32D-4F04-438F-9984-211C231AA3BD}" type="sibTrans" cxnId="{18151964-9BE8-4D46-9996-E5431B8BEF50}">
      <dgm:prSet/>
      <dgm:spPr>
        <a:solidFill>
          <a:srgbClr val="660066"/>
        </a:solidFill>
      </dgm:spPr>
      <dgm:t>
        <a:bodyPr/>
        <a:lstStyle/>
        <a:p>
          <a:endParaRPr lang="en-US">
            <a:latin typeface="Aleo" panose="020F0502020204030203" pitchFamily="34" charset="0"/>
          </a:endParaRPr>
        </a:p>
      </dgm:t>
    </dgm:pt>
    <dgm:pt modelId="{36C742F1-A7FF-4796-B8D8-1ED4C65F0BED}">
      <dgm:prSet phldrT="[Text]"/>
      <dgm:spPr/>
      <dgm:t>
        <a:bodyPr/>
        <a:lstStyle/>
        <a:p>
          <a:r>
            <a:rPr lang="en-US" dirty="0">
              <a:latin typeface="Aleo" panose="020F0502020204030203" pitchFamily="34" charset="0"/>
            </a:rPr>
            <a:t>Practice</a:t>
          </a:r>
        </a:p>
      </dgm:t>
    </dgm:pt>
    <dgm:pt modelId="{E8B2BBC9-C6BE-4D84-9934-E195C1C2D342}" type="parTrans" cxnId="{E3D74472-9CDB-4983-81F3-75A0FF55470D}">
      <dgm:prSet/>
      <dgm:spPr/>
      <dgm:t>
        <a:bodyPr/>
        <a:lstStyle/>
        <a:p>
          <a:endParaRPr lang="en-US">
            <a:latin typeface="Aleo" panose="020F0502020204030203" pitchFamily="34" charset="0"/>
          </a:endParaRPr>
        </a:p>
      </dgm:t>
    </dgm:pt>
    <dgm:pt modelId="{F9711625-2225-4522-9ECE-34A3A89BE995}" type="sibTrans" cxnId="{E3D74472-9CDB-4983-81F3-75A0FF55470D}">
      <dgm:prSet/>
      <dgm:spPr>
        <a:solidFill>
          <a:srgbClr val="660066"/>
        </a:solidFill>
      </dgm:spPr>
      <dgm:t>
        <a:bodyPr/>
        <a:lstStyle/>
        <a:p>
          <a:endParaRPr lang="en-US">
            <a:latin typeface="Aleo" panose="020F0502020204030203" pitchFamily="34" charset="0"/>
          </a:endParaRPr>
        </a:p>
      </dgm:t>
    </dgm:pt>
    <dgm:pt modelId="{687D20A9-09ED-4D39-A150-F7CA6F537A02}" type="pres">
      <dgm:prSet presAssocID="{065107AD-0605-4797-A52A-2553DD09DE3A}" presName="cycle" presStyleCnt="0">
        <dgm:presLayoutVars>
          <dgm:dir/>
          <dgm:resizeHandles val="exact"/>
        </dgm:presLayoutVars>
      </dgm:prSet>
      <dgm:spPr/>
    </dgm:pt>
    <dgm:pt modelId="{9787887A-74F0-4953-96FA-10809B758874}" type="pres">
      <dgm:prSet presAssocID="{50A20AE3-317E-4B7A-BD5D-4E4DE0AA7BE3}" presName="dummy" presStyleCnt="0"/>
      <dgm:spPr/>
    </dgm:pt>
    <dgm:pt modelId="{46000A15-4C35-48F0-ABC9-094773A54B6A}" type="pres">
      <dgm:prSet presAssocID="{50A20AE3-317E-4B7A-BD5D-4E4DE0AA7BE3}" presName="node" presStyleLbl="revTx" presStyleIdx="0" presStyleCnt="3">
        <dgm:presLayoutVars>
          <dgm:bulletEnabled val="1"/>
        </dgm:presLayoutVars>
      </dgm:prSet>
      <dgm:spPr/>
    </dgm:pt>
    <dgm:pt modelId="{7DF0DA09-5E0C-4157-9DA3-AB70DCEE76D2}" type="pres">
      <dgm:prSet presAssocID="{8F6320AD-3DA4-4C2D-94FF-B292803CFD84}" presName="sibTrans" presStyleLbl="node1" presStyleIdx="0" presStyleCnt="3" custLinFactNeighborX="115" custLinFactNeighborY="-6219"/>
      <dgm:spPr/>
    </dgm:pt>
    <dgm:pt modelId="{223798C0-CAD0-4A64-BFA0-1EDA1AADC372}" type="pres">
      <dgm:prSet presAssocID="{DA44B2A1-1405-45CF-A5BC-42A107194299}" presName="dummy" presStyleCnt="0"/>
      <dgm:spPr/>
    </dgm:pt>
    <dgm:pt modelId="{BC9159DD-F645-4B73-AC77-FEC84CB48FEE}" type="pres">
      <dgm:prSet presAssocID="{DA44B2A1-1405-45CF-A5BC-42A107194299}" presName="node" presStyleLbl="revTx" presStyleIdx="1" presStyleCnt="3">
        <dgm:presLayoutVars>
          <dgm:bulletEnabled val="1"/>
        </dgm:presLayoutVars>
      </dgm:prSet>
      <dgm:spPr/>
    </dgm:pt>
    <dgm:pt modelId="{DEB8EFD0-EF04-4B7E-A880-A6FA378A79CD}" type="pres">
      <dgm:prSet presAssocID="{1F11E32D-4F04-438F-9984-211C231AA3BD}" presName="sibTrans" presStyleLbl="node1" presStyleIdx="1" presStyleCnt="3" custLinFactNeighborX="0" custLinFactNeighborY="-5760"/>
      <dgm:spPr/>
    </dgm:pt>
    <dgm:pt modelId="{690FB938-B633-4A22-BE0F-1A00DCC6EB55}" type="pres">
      <dgm:prSet presAssocID="{36C742F1-A7FF-4796-B8D8-1ED4C65F0BED}" presName="dummy" presStyleCnt="0"/>
      <dgm:spPr/>
    </dgm:pt>
    <dgm:pt modelId="{8A74B33A-88E6-4900-8ED7-53DB58CE4A3D}" type="pres">
      <dgm:prSet presAssocID="{36C742F1-A7FF-4796-B8D8-1ED4C65F0BED}" presName="node" presStyleLbl="revTx" presStyleIdx="2" presStyleCnt="3">
        <dgm:presLayoutVars>
          <dgm:bulletEnabled val="1"/>
        </dgm:presLayoutVars>
      </dgm:prSet>
      <dgm:spPr/>
    </dgm:pt>
    <dgm:pt modelId="{161FB97F-2402-46D2-B553-E0E6A977FAB6}" type="pres">
      <dgm:prSet presAssocID="{F9711625-2225-4522-9ECE-34A3A89BE995}" presName="sibTrans" presStyleLbl="node1" presStyleIdx="2" presStyleCnt="3" custLinFactNeighborX="-1964" custLinFactNeighborY="2095"/>
      <dgm:spPr/>
    </dgm:pt>
  </dgm:ptLst>
  <dgm:cxnLst>
    <dgm:cxn modelId="{6D8C4516-1640-494D-AB84-F83453C68713}" type="presOf" srcId="{F9711625-2225-4522-9ECE-34A3A89BE995}" destId="{161FB97F-2402-46D2-B553-E0E6A977FAB6}" srcOrd="0" destOrd="0" presId="urn:microsoft.com/office/officeart/2005/8/layout/cycle1"/>
    <dgm:cxn modelId="{18151964-9BE8-4D46-9996-E5431B8BEF50}" srcId="{065107AD-0605-4797-A52A-2553DD09DE3A}" destId="{DA44B2A1-1405-45CF-A5BC-42A107194299}" srcOrd="1" destOrd="0" parTransId="{A1648C0C-CAC9-4C7B-A3EF-93AAD4772EBA}" sibTransId="{1F11E32D-4F04-438F-9984-211C231AA3BD}"/>
    <dgm:cxn modelId="{E3D74472-9CDB-4983-81F3-75A0FF55470D}" srcId="{065107AD-0605-4797-A52A-2553DD09DE3A}" destId="{36C742F1-A7FF-4796-B8D8-1ED4C65F0BED}" srcOrd="2" destOrd="0" parTransId="{E8B2BBC9-C6BE-4D84-9934-E195C1C2D342}" sibTransId="{F9711625-2225-4522-9ECE-34A3A89BE995}"/>
    <dgm:cxn modelId="{D675B377-E575-6B4B-A801-5F0F51A518B9}" type="presOf" srcId="{8F6320AD-3DA4-4C2D-94FF-B292803CFD84}" destId="{7DF0DA09-5E0C-4157-9DA3-AB70DCEE76D2}" srcOrd="0" destOrd="0" presId="urn:microsoft.com/office/officeart/2005/8/layout/cycle1"/>
    <dgm:cxn modelId="{2212699C-9C98-4B1D-83BB-D424AD3313D3}" srcId="{065107AD-0605-4797-A52A-2553DD09DE3A}" destId="{50A20AE3-317E-4B7A-BD5D-4E4DE0AA7BE3}" srcOrd="0" destOrd="0" parTransId="{2AA6EB12-27FB-47FC-A407-F0F33A7CB487}" sibTransId="{8F6320AD-3DA4-4C2D-94FF-B292803CFD84}"/>
    <dgm:cxn modelId="{B8CFA9A9-3E70-8141-86ED-C11019C2E845}" type="presOf" srcId="{065107AD-0605-4797-A52A-2553DD09DE3A}" destId="{687D20A9-09ED-4D39-A150-F7CA6F537A02}" srcOrd="0" destOrd="0" presId="urn:microsoft.com/office/officeart/2005/8/layout/cycle1"/>
    <dgm:cxn modelId="{7824F6B7-3E95-9E4F-90E2-EA6743FE2421}" type="presOf" srcId="{1F11E32D-4F04-438F-9984-211C231AA3BD}" destId="{DEB8EFD0-EF04-4B7E-A880-A6FA378A79CD}" srcOrd="0" destOrd="0" presId="urn:microsoft.com/office/officeart/2005/8/layout/cycle1"/>
    <dgm:cxn modelId="{88623BE0-176C-DF42-B8FD-BD192237B264}" type="presOf" srcId="{DA44B2A1-1405-45CF-A5BC-42A107194299}" destId="{BC9159DD-F645-4B73-AC77-FEC84CB48FEE}" srcOrd="0" destOrd="0" presId="urn:microsoft.com/office/officeart/2005/8/layout/cycle1"/>
    <dgm:cxn modelId="{49B8AAEA-3597-334E-AA35-79DE073E1FCB}" type="presOf" srcId="{50A20AE3-317E-4B7A-BD5D-4E4DE0AA7BE3}" destId="{46000A15-4C35-48F0-ABC9-094773A54B6A}" srcOrd="0" destOrd="0" presId="urn:microsoft.com/office/officeart/2005/8/layout/cycle1"/>
    <dgm:cxn modelId="{4DF6F3FD-17C8-B747-ABD8-758AF465625E}" type="presOf" srcId="{36C742F1-A7FF-4796-B8D8-1ED4C65F0BED}" destId="{8A74B33A-88E6-4900-8ED7-53DB58CE4A3D}" srcOrd="0" destOrd="0" presId="urn:microsoft.com/office/officeart/2005/8/layout/cycle1"/>
    <dgm:cxn modelId="{19552FCB-FEFE-4C48-8F04-E0EAEA7E966D}" type="presParOf" srcId="{687D20A9-09ED-4D39-A150-F7CA6F537A02}" destId="{9787887A-74F0-4953-96FA-10809B758874}" srcOrd="0" destOrd="0" presId="urn:microsoft.com/office/officeart/2005/8/layout/cycle1"/>
    <dgm:cxn modelId="{67F7923E-5F89-FA47-BEBE-580723E673FA}" type="presParOf" srcId="{687D20A9-09ED-4D39-A150-F7CA6F537A02}" destId="{46000A15-4C35-48F0-ABC9-094773A54B6A}" srcOrd="1" destOrd="0" presId="urn:microsoft.com/office/officeart/2005/8/layout/cycle1"/>
    <dgm:cxn modelId="{5DB656A7-9229-1E4B-8B7F-74CD448FF144}" type="presParOf" srcId="{687D20A9-09ED-4D39-A150-F7CA6F537A02}" destId="{7DF0DA09-5E0C-4157-9DA3-AB70DCEE76D2}" srcOrd="2" destOrd="0" presId="urn:microsoft.com/office/officeart/2005/8/layout/cycle1"/>
    <dgm:cxn modelId="{5CDDF365-6FD9-234E-8320-0685F8C4030E}" type="presParOf" srcId="{687D20A9-09ED-4D39-A150-F7CA6F537A02}" destId="{223798C0-CAD0-4A64-BFA0-1EDA1AADC372}" srcOrd="3" destOrd="0" presId="urn:microsoft.com/office/officeart/2005/8/layout/cycle1"/>
    <dgm:cxn modelId="{09BD0E80-4D60-744C-AA47-1BEF247596D2}" type="presParOf" srcId="{687D20A9-09ED-4D39-A150-F7CA6F537A02}" destId="{BC9159DD-F645-4B73-AC77-FEC84CB48FEE}" srcOrd="4" destOrd="0" presId="urn:microsoft.com/office/officeart/2005/8/layout/cycle1"/>
    <dgm:cxn modelId="{489337BC-2751-3B40-A8C6-F77633C34B1D}" type="presParOf" srcId="{687D20A9-09ED-4D39-A150-F7CA6F537A02}" destId="{DEB8EFD0-EF04-4B7E-A880-A6FA378A79CD}" srcOrd="5" destOrd="0" presId="urn:microsoft.com/office/officeart/2005/8/layout/cycle1"/>
    <dgm:cxn modelId="{F8DBE0C1-68A0-2A44-8618-3A19D5175B89}" type="presParOf" srcId="{687D20A9-09ED-4D39-A150-F7CA6F537A02}" destId="{690FB938-B633-4A22-BE0F-1A00DCC6EB55}" srcOrd="6" destOrd="0" presId="urn:microsoft.com/office/officeart/2005/8/layout/cycle1"/>
    <dgm:cxn modelId="{E8EB8837-2E9B-874C-B65C-4B04F1CB9267}" type="presParOf" srcId="{687D20A9-09ED-4D39-A150-F7CA6F537A02}" destId="{8A74B33A-88E6-4900-8ED7-53DB58CE4A3D}" srcOrd="7" destOrd="0" presId="urn:microsoft.com/office/officeart/2005/8/layout/cycle1"/>
    <dgm:cxn modelId="{2C4A230D-F6F7-E445-929D-DD47EE5EE46F}" type="presParOf" srcId="{687D20A9-09ED-4D39-A150-F7CA6F537A02}" destId="{161FB97F-2402-46D2-B553-E0E6A977FAB6}"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00A15-4C35-48F0-ABC9-094773A54B6A}">
      <dsp:nvSpPr>
        <dsp:cNvPr id="0" name=""/>
        <dsp:cNvSpPr/>
      </dsp:nvSpPr>
      <dsp:spPr>
        <a:xfrm>
          <a:off x="3367581" y="227970"/>
          <a:ext cx="1163761" cy="1163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leo" panose="020F0502020204030203" pitchFamily="34" charset="0"/>
            </a:rPr>
            <a:t>Develop</a:t>
          </a:r>
        </a:p>
      </dsp:txBody>
      <dsp:txXfrm>
        <a:off x="3367581" y="227970"/>
        <a:ext cx="1163761" cy="1163761"/>
      </dsp:txXfrm>
    </dsp:sp>
    <dsp:sp modelId="{7DF0DA09-5E0C-4157-9DA3-AB70DCEE76D2}">
      <dsp:nvSpPr>
        <dsp:cNvPr id="0" name=""/>
        <dsp:cNvSpPr/>
      </dsp:nvSpPr>
      <dsp:spPr>
        <a:xfrm>
          <a:off x="1600209" y="-171439"/>
          <a:ext cx="2749504" cy="2749504"/>
        </a:xfrm>
        <a:prstGeom prst="circularArrow">
          <a:avLst>
            <a:gd name="adj1" fmla="val 8254"/>
            <a:gd name="adj2" fmla="val 576557"/>
            <a:gd name="adj3" fmla="val 2961843"/>
            <a:gd name="adj4" fmla="val 53071"/>
            <a:gd name="adj5" fmla="val 9629"/>
          </a:avLst>
        </a:prstGeom>
        <a:solidFill>
          <a:srgbClr val="66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9159DD-F645-4B73-AC77-FEC84CB48FEE}">
      <dsp:nvSpPr>
        <dsp:cNvPr id="0" name=""/>
        <dsp:cNvSpPr/>
      </dsp:nvSpPr>
      <dsp:spPr>
        <a:xfrm>
          <a:off x="2389919" y="1921331"/>
          <a:ext cx="1163761" cy="1163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leo" panose="020F0502020204030203" pitchFamily="34" charset="0"/>
            </a:rPr>
            <a:t>Solidify</a:t>
          </a:r>
        </a:p>
      </dsp:txBody>
      <dsp:txXfrm>
        <a:off x="2389919" y="1921331"/>
        <a:ext cx="1163761" cy="1163761"/>
      </dsp:txXfrm>
    </dsp:sp>
    <dsp:sp modelId="{DEB8EFD0-EF04-4B7E-A880-A6FA378A79CD}">
      <dsp:nvSpPr>
        <dsp:cNvPr id="0" name=""/>
        <dsp:cNvSpPr/>
      </dsp:nvSpPr>
      <dsp:spPr>
        <a:xfrm>
          <a:off x="1597047" y="-196652"/>
          <a:ext cx="2749504" cy="2749504"/>
        </a:xfrm>
        <a:prstGeom prst="circularArrow">
          <a:avLst>
            <a:gd name="adj1" fmla="val 8254"/>
            <a:gd name="adj2" fmla="val 576557"/>
            <a:gd name="adj3" fmla="val 10170372"/>
            <a:gd name="adj4" fmla="val 7261600"/>
            <a:gd name="adj5" fmla="val 9629"/>
          </a:avLst>
        </a:prstGeom>
        <a:solidFill>
          <a:srgbClr val="66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74B33A-88E6-4900-8ED7-53DB58CE4A3D}">
      <dsp:nvSpPr>
        <dsp:cNvPr id="0" name=""/>
        <dsp:cNvSpPr/>
      </dsp:nvSpPr>
      <dsp:spPr>
        <a:xfrm>
          <a:off x="1412256" y="227970"/>
          <a:ext cx="1163761" cy="1163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leo" panose="020F0502020204030203" pitchFamily="34" charset="0"/>
            </a:rPr>
            <a:t>Practice</a:t>
          </a:r>
        </a:p>
      </dsp:txBody>
      <dsp:txXfrm>
        <a:off x="1412256" y="227970"/>
        <a:ext cx="1163761" cy="1163761"/>
      </dsp:txXfrm>
    </dsp:sp>
    <dsp:sp modelId="{161FB97F-2402-46D2-B553-E0E6A977FAB6}">
      <dsp:nvSpPr>
        <dsp:cNvPr id="0" name=""/>
        <dsp:cNvSpPr/>
      </dsp:nvSpPr>
      <dsp:spPr>
        <a:xfrm>
          <a:off x="1543047" y="57154"/>
          <a:ext cx="2749504" cy="2749504"/>
        </a:xfrm>
        <a:prstGeom prst="circularArrow">
          <a:avLst>
            <a:gd name="adj1" fmla="val 8254"/>
            <a:gd name="adj2" fmla="val 576557"/>
            <a:gd name="adj3" fmla="val 16854842"/>
            <a:gd name="adj4" fmla="val 14968602"/>
            <a:gd name="adj5" fmla="val 9629"/>
          </a:avLst>
        </a:prstGeom>
        <a:solidFill>
          <a:srgbClr val="66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00A15-4C35-48F0-ABC9-094773A54B6A}">
      <dsp:nvSpPr>
        <dsp:cNvPr id="0" name=""/>
        <dsp:cNvSpPr/>
      </dsp:nvSpPr>
      <dsp:spPr>
        <a:xfrm>
          <a:off x="3367581" y="227970"/>
          <a:ext cx="1163761" cy="1163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leo" panose="020F0502020204030203" pitchFamily="34" charset="0"/>
            </a:rPr>
            <a:t>Develop</a:t>
          </a:r>
        </a:p>
      </dsp:txBody>
      <dsp:txXfrm>
        <a:off x="3367581" y="227970"/>
        <a:ext cx="1163761" cy="1163761"/>
      </dsp:txXfrm>
    </dsp:sp>
    <dsp:sp modelId="{7DF0DA09-5E0C-4157-9DA3-AB70DCEE76D2}">
      <dsp:nvSpPr>
        <dsp:cNvPr id="0" name=""/>
        <dsp:cNvSpPr/>
      </dsp:nvSpPr>
      <dsp:spPr>
        <a:xfrm>
          <a:off x="1600209" y="-171439"/>
          <a:ext cx="2749504" cy="2749504"/>
        </a:xfrm>
        <a:prstGeom prst="circularArrow">
          <a:avLst>
            <a:gd name="adj1" fmla="val 8254"/>
            <a:gd name="adj2" fmla="val 576557"/>
            <a:gd name="adj3" fmla="val 2961843"/>
            <a:gd name="adj4" fmla="val 53071"/>
            <a:gd name="adj5" fmla="val 9629"/>
          </a:avLst>
        </a:prstGeom>
        <a:solidFill>
          <a:srgbClr val="66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9159DD-F645-4B73-AC77-FEC84CB48FEE}">
      <dsp:nvSpPr>
        <dsp:cNvPr id="0" name=""/>
        <dsp:cNvSpPr/>
      </dsp:nvSpPr>
      <dsp:spPr>
        <a:xfrm>
          <a:off x="2389919" y="1921331"/>
          <a:ext cx="1163761" cy="1163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leo" panose="020F0502020204030203" pitchFamily="34" charset="0"/>
            </a:rPr>
            <a:t>Solidify</a:t>
          </a:r>
        </a:p>
      </dsp:txBody>
      <dsp:txXfrm>
        <a:off x="2389919" y="1921331"/>
        <a:ext cx="1163761" cy="1163761"/>
      </dsp:txXfrm>
    </dsp:sp>
    <dsp:sp modelId="{DEB8EFD0-EF04-4B7E-A880-A6FA378A79CD}">
      <dsp:nvSpPr>
        <dsp:cNvPr id="0" name=""/>
        <dsp:cNvSpPr/>
      </dsp:nvSpPr>
      <dsp:spPr>
        <a:xfrm>
          <a:off x="1597047" y="-196652"/>
          <a:ext cx="2749504" cy="2749504"/>
        </a:xfrm>
        <a:prstGeom prst="circularArrow">
          <a:avLst>
            <a:gd name="adj1" fmla="val 8254"/>
            <a:gd name="adj2" fmla="val 576557"/>
            <a:gd name="adj3" fmla="val 10170372"/>
            <a:gd name="adj4" fmla="val 7261600"/>
            <a:gd name="adj5" fmla="val 9629"/>
          </a:avLst>
        </a:prstGeom>
        <a:solidFill>
          <a:srgbClr val="66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74B33A-88E6-4900-8ED7-53DB58CE4A3D}">
      <dsp:nvSpPr>
        <dsp:cNvPr id="0" name=""/>
        <dsp:cNvSpPr/>
      </dsp:nvSpPr>
      <dsp:spPr>
        <a:xfrm>
          <a:off x="1412256" y="227970"/>
          <a:ext cx="1163761" cy="1163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leo" panose="020F0502020204030203" pitchFamily="34" charset="0"/>
            </a:rPr>
            <a:t>Practice</a:t>
          </a:r>
        </a:p>
      </dsp:txBody>
      <dsp:txXfrm>
        <a:off x="1412256" y="227970"/>
        <a:ext cx="1163761" cy="1163761"/>
      </dsp:txXfrm>
    </dsp:sp>
    <dsp:sp modelId="{161FB97F-2402-46D2-B553-E0E6A977FAB6}">
      <dsp:nvSpPr>
        <dsp:cNvPr id="0" name=""/>
        <dsp:cNvSpPr/>
      </dsp:nvSpPr>
      <dsp:spPr>
        <a:xfrm>
          <a:off x="1543047" y="57154"/>
          <a:ext cx="2749504" cy="2749504"/>
        </a:xfrm>
        <a:prstGeom prst="circularArrow">
          <a:avLst>
            <a:gd name="adj1" fmla="val 8254"/>
            <a:gd name="adj2" fmla="val 576557"/>
            <a:gd name="adj3" fmla="val 16854842"/>
            <a:gd name="adj4" fmla="val 14968602"/>
            <a:gd name="adj5" fmla="val 9629"/>
          </a:avLst>
        </a:prstGeom>
        <a:solidFill>
          <a:srgbClr val="66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00A15-4C35-48F0-ABC9-094773A54B6A}">
      <dsp:nvSpPr>
        <dsp:cNvPr id="0" name=""/>
        <dsp:cNvSpPr/>
      </dsp:nvSpPr>
      <dsp:spPr>
        <a:xfrm>
          <a:off x="3367581" y="227970"/>
          <a:ext cx="1163761" cy="1163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leo" panose="020F0502020204030203" pitchFamily="34" charset="0"/>
            </a:rPr>
            <a:t>Develop</a:t>
          </a:r>
        </a:p>
      </dsp:txBody>
      <dsp:txXfrm>
        <a:off x="3367581" y="227970"/>
        <a:ext cx="1163761" cy="1163761"/>
      </dsp:txXfrm>
    </dsp:sp>
    <dsp:sp modelId="{7DF0DA09-5E0C-4157-9DA3-AB70DCEE76D2}">
      <dsp:nvSpPr>
        <dsp:cNvPr id="0" name=""/>
        <dsp:cNvSpPr/>
      </dsp:nvSpPr>
      <dsp:spPr>
        <a:xfrm>
          <a:off x="1597047" y="-246280"/>
          <a:ext cx="2749504" cy="2749504"/>
        </a:xfrm>
        <a:prstGeom prst="circularArrow">
          <a:avLst>
            <a:gd name="adj1" fmla="val 8254"/>
            <a:gd name="adj2" fmla="val 576557"/>
            <a:gd name="adj3" fmla="val 2961843"/>
            <a:gd name="adj4" fmla="val 53071"/>
            <a:gd name="adj5" fmla="val 9629"/>
          </a:avLst>
        </a:prstGeom>
        <a:solidFill>
          <a:srgbClr val="66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9159DD-F645-4B73-AC77-FEC84CB48FEE}">
      <dsp:nvSpPr>
        <dsp:cNvPr id="0" name=""/>
        <dsp:cNvSpPr/>
      </dsp:nvSpPr>
      <dsp:spPr>
        <a:xfrm>
          <a:off x="2389919" y="1921331"/>
          <a:ext cx="1163761" cy="1163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leo" panose="020F0502020204030203" pitchFamily="34" charset="0"/>
            </a:rPr>
            <a:t>Solidify</a:t>
          </a:r>
        </a:p>
      </dsp:txBody>
      <dsp:txXfrm>
        <a:off x="2389919" y="1921331"/>
        <a:ext cx="1163761" cy="1163761"/>
      </dsp:txXfrm>
    </dsp:sp>
    <dsp:sp modelId="{DEB8EFD0-EF04-4B7E-A880-A6FA378A79CD}">
      <dsp:nvSpPr>
        <dsp:cNvPr id="0" name=""/>
        <dsp:cNvSpPr/>
      </dsp:nvSpPr>
      <dsp:spPr>
        <a:xfrm>
          <a:off x="1597047" y="-246280"/>
          <a:ext cx="2749504" cy="2749504"/>
        </a:xfrm>
        <a:prstGeom prst="circularArrow">
          <a:avLst>
            <a:gd name="adj1" fmla="val 8254"/>
            <a:gd name="adj2" fmla="val 576557"/>
            <a:gd name="adj3" fmla="val 10170372"/>
            <a:gd name="adj4" fmla="val 7261600"/>
            <a:gd name="adj5" fmla="val 9629"/>
          </a:avLst>
        </a:prstGeom>
        <a:solidFill>
          <a:srgbClr val="66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74B33A-88E6-4900-8ED7-53DB58CE4A3D}">
      <dsp:nvSpPr>
        <dsp:cNvPr id="0" name=""/>
        <dsp:cNvSpPr/>
      </dsp:nvSpPr>
      <dsp:spPr>
        <a:xfrm>
          <a:off x="1412256" y="227970"/>
          <a:ext cx="1163761" cy="1163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leo" panose="020F0502020204030203" pitchFamily="34" charset="0"/>
            </a:rPr>
            <a:t>Practice</a:t>
          </a:r>
        </a:p>
      </dsp:txBody>
      <dsp:txXfrm>
        <a:off x="1412256" y="227970"/>
        <a:ext cx="1163761" cy="1163761"/>
      </dsp:txXfrm>
    </dsp:sp>
    <dsp:sp modelId="{161FB97F-2402-46D2-B553-E0E6A977FAB6}">
      <dsp:nvSpPr>
        <dsp:cNvPr id="0" name=""/>
        <dsp:cNvSpPr/>
      </dsp:nvSpPr>
      <dsp:spPr>
        <a:xfrm>
          <a:off x="1543047" y="57154"/>
          <a:ext cx="2749504" cy="2749504"/>
        </a:xfrm>
        <a:prstGeom prst="circularArrow">
          <a:avLst>
            <a:gd name="adj1" fmla="val 8254"/>
            <a:gd name="adj2" fmla="val 576557"/>
            <a:gd name="adj3" fmla="val 16854842"/>
            <a:gd name="adj4" fmla="val 14968602"/>
            <a:gd name="adj5" fmla="val 9629"/>
          </a:avLst>
        </a:prstGeom>
        <a:solidFill>
          <a:srgbClr val="66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00A15-4C35-48F0-ABC9-094773A54B6A}">
      <dsp:nvSpPr>
        <dsp:cNvPr id="0" name=""/>
        <dsp:cNvSpPr/>
      </dsp:nvSpPr>
      <dsp:spPr>
        <a:xfrm>
          <a:off x="3367581" y="227970"/>
          <a:ext cx="1163761" cy="1163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leo" panose="020F0502020204030203" pitchFamily="34" charset="0"/>
            </a:rPr>
            <a:t>Develop</a:t>
          </a:r>
        </a:p>
      </dsp:txBody>
      <dsp:txXfrm>
        <a:off x="3367581" y="227970"/>
        <a:ext cx="1163761" cy="1163761"/>
      </dsp:txXfrm>
    </dsp:sp>
    <dsp:sp modelId="{7DF0DA09-5E0C-4157-9DA3-AB70DCEE76D2}">
      <dsp:nvSpPr>
        <dsp:cNvPr id="0" name=""/>
        <dsp:cNvSpPr/>
      </dsp:nvSpPr>
      <dsp:spPr>
        <a:xfrm>
          <a:off x="1600209" y="-171439"/>
          <a:ext cx="2749504" cy="2749504"/>
        </a:xfrm>
        <a:prstGeom prst="circularArrow">
          <a:avLst>
            <a:gd name="adj1" fmla="val 8254"/>
            <a:gd name="adj2" fmla="val 576557"/>
            <a:gd name="adj3" fmla="val 2961843"/>
            <a:gd name="adj4" fmla="val 53071"/>
            <a:gd name="adj5" fmla="val 9629"/>
          </a:avLst>
        </a:prstGeom>
        <a:solidFill>
          <a:srgbClr val="66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9159DD-F645-4B73-AC77-FEC84CB48FEE}">
      <dsp:nvSpPr>
        <dsp:cNvPr id="0" name=""/>
        <dsp:cNvSpPr/>
      </dsp:nvSpPr>
      <dsp:spPr>
        <a:xfrm>
          <a:off x="2389919" y="1921331"/>
          <a:ext cx="1163761" cy="1163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leo" panose="020F0502020204030203" pitchFamily="34" charset="0"/>
            </a:rPr>
            <a:t>Solidify</a:t>
          </a:r>
        </a:p>
      </dsp:txBody>
      <dsp:txXfrm>
        <a:off x="2389919" y="1921331"/>
        <a:ext cx="1163761" cy="1163761"/>
      </dsp:txXfrm>
    </dsp:sp>
    <dsp:sp modelId="{DEB8EFD0-EF04-4B7E-A880-A6FA378A79CD}">
      <dsp:nvSpPr>
        <dsp:cNvPr id="0" name=""/>
        <dsp:cNvSpPr/>
      </dsp:nvSpPr>
      <dsp:spPr>
        <a:xfrm>
          <a:off x="1597047" y="-158818"/>
          <a:ext cx="2749504" cy="2749504"/>
        </a:xfrm>
        <a:prstGeom prst="circularArrow">
          <a:avLst>
            <a:gd name="adj1" fmla="val 8254"/>
            <a:gd name="adj2" fmla="val 576557"/>
            <a:gd name="adj3" fmla="val 10170372"/>
            <a:gd name="adj4" fmla="val 7261600"/>
            <a:gd name="adj5" fmla="val 9629"/>
          </a:avLst>
        </a:prstGeom>
        <a:solidFill>
          <a:srgbClr val="66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74B33A-88E6-4900-8ED7-53DB58CE4A3D}">
      <dsp:nvSpPr>
        <dsp:cNvPr id="0" name=""/>
        <dsp:cNvSpPr/>
      </dsp:nvSpPr>
      <dsp:spPr>
        <a:xfrm>
          <a:off x="1412256" y="227970"/>
          <a:ext cx="1163761" cy="1163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leo" panose="020F0502020204030203" pitchFamily="34" charset="0"/>
            </a:rPr>
            <a:t>Practice</a:t>
          </a:r>
        </a:p>
      </dsp:txBody>
      <dsp:txXfrm>
        <a:off x="1412256" y="227970"/>
        <a:ext cx="1163761" cy="1163761"/>
      </dsp:txXfrm>
    </dsp:sp>
    <dsp:sp modelId="{161FB97F-2402-46D2-B553-E0E6A977FAB6}">
      <dsp:nvSpPr>
        <dsp:cNvPr id="0" name=""/>
        <dsp:cNvSpPr/>
      </dsp:nvSpPr>
      <dsp:spPr>
        <a:xfrm>
          <a:off x="1543047" y="57154"/>
          <a:ext cx="2749504" cy="2749504"/>
        </a:xfrm>
        <a:prstGeom prst="circularArrow">
          <a:avLst>
            <a:gd name="adj1" fmla="val 8254"/>
            <a:gd name="adj2" fmla="val 576557"/>
            <a:gd name="adj3" fmla="val 16854842"/>
            <a:gd name="adj4" fmla="val 14968602"/>
            <a:gd name="adj5" fmla="val 9629"/>
          </a:avLst>
        </a:prstGeom>
        <a:solidFill>
          <a:srgbClr val="66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00A15-4C35-48F0-ABC9-094773A54B6A}">
      <dsp:nvSpPr>
        <dsp:cNvPr id="0" name=""/>
        <dsp:cNvSpPr/>
      </dsp:nvSpPr>
      <dsp:spPr>
        <a:xfrm>
          <a:off x="3367581" y="227970"/>
          <a:ext cx="1163761" cy="1163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leo" panose="020F0502020204030203" pitchFamily="34" charset="0"/>
            </a:rPr>
            <a:t>Develop</a:t>
          </a:r>
        </a:p>
      </dsp:txBody>
      <dsp:txXfrm>
        <a:off x="3367581" y="227970"/>
        <a:ext cx="1163761" cy="1163761"/>
      </dsp:txXfrm>
    </dsp:sp>
    <dsp:sp modelId="{7DF0DA09-5E0C-4157-9DA3-AB70DCEE76D2}">
      <dsp:nvSpPr>
        <dsp:cNvPr id="0" name=""/>
        <dsp:cNvSpPr/>
      </dsp:nvSpPr>
      <dsp:spPr>
        <a:xfrm>
          <a:off x="1600209" y="-171439"/>
          <a:ext cx="2749504" cy="2749504"/>
        </a:xfrm>
        <a:prstGeom prst="circularArrow">
          <a:avLst>
            <a:gd name="adj1" fmla="val 8254"/>
            <a:gd name="adj2" fmla="val 576557"/>
            <a:gd name="adj3" fmla="val 2961843"/>
            <a:gd name="adj4" fmla="val 53071"/>
            <a:gd name="adj5" fmla="val 9629"/>
          </a:avLst>
        </a:prstGeom>
        <a:solidFill>
          <a:srgbClr val="66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9159DD-F645-4B73-AC77-FEC84CB48FEE}">
      <dsp:nvSpPr>
        <dsp:cNvPr id="0" name=""/>
        <dsp:cNvSpPr/>
      </dsp:nvSpPr>
      <dsp:spPr>
        <a:xfrm>
          <a:off x="2389919" y="1921331"/>
          <a:ext cx="1163761" cy="1163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leo" panose="020F0502020204030203" pitchFamily="34" charset="0"/>
            </a:rPr>
            <a:t>Solidify</a:t>
          </a:r>
        </a:p>
      </dsp:txBody>
      <dsp:txXfrm>
        <a:off x="2389919" y="1921331"/>
        <a:ext cx="1163761" cy="1163761"/>
      </dsp:txXfrm>
    </dsp:sp>
    <dsp:sp modelId="{DEB8EFD0-EF04-4B7E-A880-A6FA378A79CD}">
      <dsp:nvSpPr>
        <dsp:cNvPr id="0" name=""/>
        <dsp:cNvSpPr/>
      </dsp:nvSpPr>
      <dsp:spPr>
        <a:xfrm>
          <a:off x="1597047" y="-158818"/>
          <a:ext cx="2749504" cy="2749504"/>
        </a:xfrm>
        <a:prstGeom prst="circularArrow">
          <a:avLst>
            <a:gd name="adj1" fmla="val 8254"/>
            <a:gd name="adj2" fmla="val 576557"/>
            <a:gd name="adj3" fmla="val 10170372"/>
            <a:gd name="adj4" fmla="val 7261600"/>
            <a:gd name="adj5" fmla="val 9629"/>
          </a:avLst>
        </a:prstGeom>
        <a:solidFill>
          <a:srgbClr val="66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74B33A-88E6-4900-8ED7-53DB58CE4A3D}">
      <dsp:nvSpPr>
        <dsp:cNvPr id="0" name=""/>
        <dsp:cNvSpPr/>
      </dsp:nvSpPr>
      <dsp:spPr>
        <a:xfrm>
          <a:off x="1412256" y="227970"/>
          <a:ext cx="1163761" cy="1163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leo" panose="020F0502020204030203" pitchFamily="34" charset="0"/>
            </a:rPr>
            <a:t>Practice</a:t>
          </a:r>
        </a:p>
      </dsp:txBody>
      <dsp:txXfrm>
        <a:off x="1412256" y="227970"/>
        <a:ext cx="1163761" cy="1163761"/>
      </dsp:txXfrm>
    </dsp:sp>
    <dsp:sp modelId="{161FB97F-2402-46D2-B553-E0E6A977FAB6}">
      <dsp:nvSpPr>
        <dsp:cNvPr id="0" name=""/>
        <dsp:cNvSpPr/>
      </dsp:nvSpPr>
      <dsp:spPr>
        <a:xfrm>
          <a:off x="1543047" y="57154"/>
          <a:ext cx="2749504" cy="2749504"/>
        </a:xfrm>
        <a:prstGeom prst="circularArrow">
          <a:avLst>
            <a:gd name="adj1" fmla="val 8254"/>
            <a:gd name="adj2" fmla="val 576557"/>
            <a:gd name="adj3" fmla="val 16854842"/>
            <a:gd name="adj4" fmla="val 14968602"/>
            <a:gd name="adj5" fmla="val 9629"/>
          </a:avLst>
        </a:prstGeom>
        <a:solidFill>
          <a:srgbClr val="66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1E97D4-E0DA-5A4E-856E-744CA06B2FAC}" type="datetimeFigureOut">
              <a:rPr lang="en-US" smtClean="0"/>
              <a:t>3/29/19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36E1C1-484E-D54C-9497-B3D448B43D4C}" type="slidenum">
              <a:rPr lang="en-US" smtClean="0"/>
              <a:t>‹#›</a:t>
            </a:fld>
            <a:endParaRPr lang="en-US"/>
          </a:p>
        </p:txBody>
      </p:sp>
    </p:spTree>
    <p:extLst>
      <p:ext uri="{BB962C8B-B14F-4D97-AF65-F5344CB8AC3E}">
        <p14:creationId xmlns:p14="http://schemas.microsoft.com/office/powerpoint/2010/main" val="3532818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5E0EF9-2943-FA4B-A675-108D4A7A4A35}" type="datetimeFigureOut">
              <a:rPr lang="en-US" smtClean="0"/>
              <a:pPr/>
              <a:t>3/29/19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59798E-10C3-DC46-9DC4-4A6623FF0580}" type="slidenum">
              <a:rPr lang="en-US" smtClean="0"/>
              <a:pPr/>
              <a:t>‹#›</a:t>
            </a:fld>
            <a:endParaRPr lang="en-US"/>
          </a:p>
        </p:txBody>
      </p:sp>
    </p:spTree>
    <p:extLst>
      <p:ext uri="{BB962C8B-B14F-4D97-AF65-F5344CB8AC3E}">
        <p14:creationId xmlns:p14="http://schemas.microsoft.com/office/powerpoint/2010/main" val="10959526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4159798E-10C3-DC46-9DC4-4A6623FF058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11</a:t>
            </a:fld>
            <a:endParaRPr lang="en-US"/>
          </a:p>
        </p:txBody>
      </p:sp>
    </p:spTree>
    <p:extLst>
      <p:ext uri="{BB962C8B-B14F-4D97-AF65-F5344CB8AC3E}">
        <p14:creationId xmlns:p14="http://schemas.microsoft.com/office/powerpoint/2010/main" val="1342321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latin typeface="Colonna MT"/>
                <a:cs typeface="Colonna MT"/>
              </a:rPr>
              <a:t>s</a:t>
            </a:r>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12</a:t>
            </a:fld>
            <a:endParaRPr lang="en-US"/>
          </a:p>
        </p:txBody>
      </p:sp>
    </p:spTree>
    <p:extLst>
      <p:ext uri="{BB962C8B-B14F-4D97-AF65-F5344CB8AC3E}">
        <p14:creationId xmlns:p14="http://schemas.microsoft.com/office/powerpoint/2010/main" val="3348885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latin typeface="Colonna MT"/>
                <a:cs typeface="Colonna MT"/>
              </a:rPr>
              <a:t>.</a:t>
            </a:r>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13</a:t>
            </a:fld>
            <a:endParaRPr lang="en-US"/>
          </a:p>
        </p:txBody>
      </p:sp>
    </p:spTree>
    <p:extLst>
      <p:ext uri="{BB962C8B-B14F-4D97-AF65-F5344CB8AC3E}">
        <p14:creationId xmlns:p14="http://schemas.microsoft.com/office/powerpoint/2010/main" val="2042686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14</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15</a:t>
            </a:fld>
            <a:endParaRPr lang="en-US"/>
          </a:p>
        </p:txBody>
      </p:sp>
    </p:spTree>
    <p:extLst>
      <p:ext uri="{BB962C8B-B14F-4D97-AF65-F5344CB8AC3E}">
        <p14:creationId xmlns:p14="http://schemas.microsoft.com/office/powerpoint/2010/main" val="2597526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16</a:t>
            </a:fld>
            <a:endParaRPr lang="en-US"/>
          </a:p>
        </p:txBody>
      </p:sp>
    </p:spTree>
    <p:extLst>
      <p:ext uri="{BB962C8B-B14F-4D97-AF65-F5344CB8AC3E}">
        <p14:creationId xmlns:p14="http://schemas.microsoft.com/office/powerpoint/2010/main" val="111180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17</a:t>
            </a:fld>
            <a:endParaRPr lang="en-US"/>
          </a:p>
        </p:txBody>
      </p:sp>
    </p:spTree>
    <p:extLst>
      <p:ext uri="{BB962C8B-B14F-4D97-AF65-F5344CB8AC3E}">
        <p14:creationId xmlns:p14="http://schemas.microsoft.com/office/powerpoint/2010/main" val="1888376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18</a:t>
            </a:fld>
            <a:endParaRPr lang="en-US"/>
          </a:p>
        </p:txBody>
      </p:sp>
    </p:spTree>
    <p:extLst>
      <p:ext uri="{BB962C8B-B14F-4D97-AF65-F5344CB8AC3E}">
        <p14:creationId xmlns:p14="http://schemas.microsoft.com/office/powerpoint/2010/main" val="128405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19</a:t>
            </a:fld>
            <a:endParaRPr lang="en-US"/>
          </a:p>
        </p:txBody>
      </p:sp>
    </p:spTree>
    <p:extLst>
      <p:ext uri="{BB962C8B-B14F-4D97-AF65-F5344CB8AC3E}">
        <p14:creationId xmlns:p14="http://schemas.microsoft.com/office/powerpoint/2010/main" val="1429608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20</a:t>
            </a:fld>
            <a:endParaRPr lang="en-US"/>
          </a:p>
        </p:txBody>
      </p:sp>
    </p:spTree>
    <p:extLst>
      <p:ext uri="{BB962C8B-B14F-4D97-AF65-F5344CB8AC3E}">
        <p14:creationId xmlns:p14="http://schemas.microsoft.com/office/powerpoint/2010/main" val="2212492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2</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21</a:t>
            </a:fld>
            <a:endParaRPr lang="en-US"/>
          </a:p>
        </p:txBody>
      </p:sp>
    </p:spTree>
    <p:extLst>
      <p:ext uri="{BB962C8B-B14F-4D97-AF65-F5344CB8AC3E}">
        <p14:creationId xmlns:p14="http://schemas.microsoft.com/office/powerpoint/2010/main" val="3559181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22</a:t>
            </a:fld>
            <a:endParaRPr lang="en-US"/>
          </a:p>
        </p:txBody>
      </p:sp>
    </p:spTree>
    <p:extLst>
      <p:ext uri="{BB962C8B-B14F-4D97-AF65-F5344CB8AC3E}">
        <p14:creationId xmlns:p14="http://schemas.microsoft.com/office/powerpoint/2010/main" val="188229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23</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24</a:t>
            </a:fld>
            <a:endParaRPr lang="en-US"/>
          </a:p>
        </p:txBody>
      </p:sp>
    </p:spTree>
    <p:extLst>
      <p:ext uri="{BB962C8B-B14F-4D97-AF65-F5344CB8AC3E}">
        <p14:creationId xmlns:p14="http://schemas.microsoft.com/office/powerpoint/2010/main" val="3264097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25</a:t>
            </a:fld>
            <a:endParaRPr lang="en-US"/>
          </a:p>
        </p:txBody>
      </p:sp>
    </p:spTree>
    <p:extLst>
      <p:ext uri="{BB962C8B-B14F-4D97-AF65-F5344CB8AC3E}">
        <p14:creationId xmlns:p14="http://schemas.microsoft.com/office/powerpoint/2010/main" val="1867559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26</a:t>
            </a:fld>
            <a:endParaRPr lang="en-US"/>
          </a:p>
        </p:txBody>
      </p:sp>
    </p:spTree>
    <p:extLst>
      <p:ext uri="{BB962C8B-B14F-4D97-AF65-F5344CB8AC3E}">
        <p14:creationId xmlns:p14="http://schemas.microsoft.com/office/powerpoint/2010/main" val="2233297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27</a:t>
            </a:fld>
            <a:endParaRPr lang="en-US"/>
          </a:p>
        </p:txBody>
      </p:sp>
    </p:spTree>
    <p:extLst>
      <p:ext uri="{BB962C8B-B14F-4D97-AF65-F5344CB8AC3E}">
        <p14:creationId xmlns:p14="http://schemas.microsoft.com/office/powerpoint/2010/main" val="2428775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28</a:t>
            </a:fld>
            <a:endParaRPr lang="en-US"/>
          </a:p>
        </p:txBody>
      </p:sp>
    </p:spTree>
    <p:extLst>
      <p:ext uri="{BB962C8B-B14F-4D97-AF65-F5344CB8AC3E}">
        <p14:creationId xmlns:p14="http://schemas.microsoft.com/office/powerpoint/2010/main" val="2419217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For the work we are going to do in Math I geometry,</a:t>
            </a:r>
            <a:r>
              <a:rPr lang="en-US" baseline="0" dirty="0"/>
              <a:t> we need definitions of the rigid motion transformations that are precise enough to tell us how to locate points in the transformed image.  Let’s examine some student work to see how it might inform our definitions.  </a:t>
            </a:r>
            <a:endParaRPr lang="en-US" i="0" baseline="0" dirty="0"/>
          </a:p>
          <a:p>
            <a:endParaRPr lang="en-US" i="0" baseline="0" dirty="0"/>
          </a:p>
          <a:p>
            <a:r>
              <a:rPr lang="en-US" i="0" baseline="0" dirty="0"/>
              <a:t>Take a minute to examine this work produced by some students who are carrying out the instruction to “translate the lizard so that the tip of its nose, originally located at the point (12, 12), is moved to the point (24, 20).  As you examine this work, consider what it tells us about defining features of a translation.  I’ll give you a couple of minutes of private reflection or time to turn and talk to someone else at your site.</a:t>
            </a:r>
          </a:p>
          <a:p>
            <a:endParaRPr lang="en-US" i="0" baseline="0" dirty="0"/>
          </a:p>
          <a:p>
            <a:r>
              <a:rPr lang="en-US" i="0" baseline="0" dirty="0"/>
              <a:t>[Continue after a couple of minutes] Two strategies emerge for locating points on the translated lizard as students work on this task. One strategy, as illustrated in the first diagram, is to determine how far up and to the right the tip of the nose has been moved, and then move all of the other points the same distance up and over.</a:t>
            </a:r>
          </a:p>
          <a:p>
            <a:r>
              <a:rPr lang="en-US" i="0" baseline="0" dirty="0"/>
              <a:t> </a:t>
            </a:r>
          </a:p>
          <a:p>
            <a:r>
              <a:rPr lang="en-US" i="0" baseline="0" dirty="0"/>
              <a:t> [Draw the following strategy on the screen image #3 as it is described] A second strategy that emerges is to use the idea that a translation preserves distance and angle measure, so whatever distance and direction we move to get from one point to another in the original image, we can move the same distance and direction between corresponding points in the transformed image.  For example, since the center of the left foot of the lizard is 3 units to the right of the tip of the nose in the original image, it must also be three units from the tip of the nose in the transformed image.  Students using this strategy are attending to the idea that a translation preserves distance and angle measurement.  One of the interesting ideas that surfaces from this strategy is that line segments connecting two points in the original image are parallel to the corresponding line segment in the transformed image.  For those of you who will be teaching the MVP Secondary Math II task </a:t>
            </a:r>
            <a:r>
              <a:rPr lang="en-US" i="1" baseline="0" dirty="0"/>
              <a:t>Parallelism Preserved and Protected, </a:t>
            </a:r>
            <a:r>
              <a:rPr lang="en-US" i="0" baseline="0" dirty="0"/>
              <a:t>this idea becomes known as the “parallel postulate for translations.”</a:t>
            </a:r>
          </a:p>
          <a:p>
            <a:endParaRPr lang="en-US" i="0" baseline="0" dirty="0"/>
          </a:p>
          <a:p>
            <a:r>
              <a:rPr lang="en-US" i="0" baseline="0" dirty="0"/>
              <a:t>The middle diagram shows an important defining feature of translations, that “points move the same distance along parallel lines.”</a:t>
            </a:r>
          </a:p>
        </p:txBody>
      </p:sp>
      <p:sp>
        <p:nvSpPr>
          <p:cNvPr id="4" name="Slide Number Placeholder 3"/>
          <p:cNvSpPr>
            <a:spLocks noGrp="1"/>
          </p:cNvSpPr>
          <p:nvPr>
            <p:ph type="sldNum" sz="quarter" idx="10"/>
          </p:nvPr>
        </p:nvSpPr>
        <p:spPr/>
        <p:txBody>
          <a:bodyPr/>
          <a:lstStyle/>
          <a:p>
            <a:fld id="{0561E46B-8777-1744-B5BE-07A66F39CBC3}" type="slidenum">
              <a:rPr lang="en-US" smtClean="0"/>
              <a:pPr/>
              <a:t>29</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In the second part of the task</a:t>
            </a:r>
            <a:r>
              <a:rPr lang="en-US" baseline="0" dirty="0"/>
              <a:t> students were instructed to rotate the lizard 90 degrees counterclockwise about a point that was not located on the lizard.  Research shows that this is a difficult concept for students to grasp. They are much more successful at visualizing rotation about a point on the object, such as rotating the lizard about the tip of its nose. </a:t>
            </a:r>
            <a:r>
              <a:rPr lang="en-US" dirty="0"/>
              <a:t>Take a minute to examine these figures to see if you can describe the defining features of a rotation. </a:t>
            </a:r>
            <a:r>
              <a:rPr lang="en-US" baseline="0" dirty="0"/>
              <a:t> </a:t>
            </a:r>
          </a:p>
          <a:p>
            <a:endParaRPr lang="en-US" baseline="0" dirty="0"/>
          </a:p>
          <a:p>
            <a:r>
              <a:rPr lang="en-US" baseline="0" dirty="0"/>
              <a:t>Obviously, one important feature of a rotation is the center of rotation.  Just as points move the same distance along parallel lines in a translation, points move the same angle of rotation around concentric circles in a rotation.  Since points move around circular paths, this means that a point on the original lizard and the corresponding point on the rotated lizard are the same distance from the center of rotation—a second important defining feature of a rotation. Finally, angles formed by line segments connecting the center to corresponding pre-image and final-image points must measure the same angle, in this case 90 degrees.  </a:t>
            </a:r>
          </a:p>
          <a:p>
            <a:endParaRPr lang="en-US" baseline="0" dirty="0"/>
          </a:p>
          <a:p>
            <a:r>
              <a:rPr lang="en-US" baseline="0" dirty="0"/>
              <a:t>By the way, in this task, because the work takes place on a coordinate grid, students begin to surface some ideas about conditions that create perpendicular line segments, simply by counting the spaces “up and over” from the center of rotation to a point on the original lizard, and then counting “back and up” to get a corresponding point on the rotated lizard, essentially noticing the use of the opposite reciprocal slope to produce a right angle.  This emerging idea is solidified in the next task in the MVP curriculum, </a:t>
            </a:r>
            <a:r>
              <a:rPr lang="en-US" i="1" baseline="0" dirty="0"/>
              <a:t>Is It Right?</a:t>
            </a:r>
            <a:endParaRPr lang="en-US"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30</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59798E-10C3-DC46-9DC4-4A6623FF0580}" type="slidenum">
              <a:rPr lang="en-US" smtClean="0"/>
              <a:pPr/>
              <a:t>3</a:t>
            </a:fld>
            <a:endParaRPr lang="en-US"/>
          </a:p>
        </p:txBody>
      </p:sp>
    </p:spTree>
    <p:extLst>
      <p:ext uri="{BB962C8B-B14F-4D97-AF65-F5344CB8AC3E}">
        <p14:creationId xmlns:p14="http://schemas.microsoft.com/office/powerpoint/2010/main" val="3666196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In the last part of </a:t>
            </a:r>
            <a:r>
              <a:rPr lang="en-US" i="1" dirty="0"/>
              <a:t>Leaping</a:t>
            </a:r>
            <a:r>
              <a:rPr lang="en-US" i="1" baseline="0" dirty="0"/>
              <a:t> Lizards </a:t>
            </a:r>
            <a:r>
              <a:rPr lang="en-US" i="0" dirty="0"/>
              <a:t>students</a:t>
            </a:r>
            <a:r>
              <a:rPr lang="en-US" dirty="0"/>
              <a:t> are asked to reflect the lizard about a given</a:t>
            </a:r>
            <a:r>
              <a:rPr lang="en-US" baseline="0" dirty="0"/>
              <a:t> line.  The diagram on the right suggests the strategy that most of us might use—that is, drawing lines perpendicular to the reflecting line and then measuring equal distances from the reflecting line to points on the original lizard and corresponding points on the reflected lizard.  However, it has been surprising to us to see students use a strategy that involves using circles as a “tool” for making sure that the distance from the mirror to corresponding image and pre-image points are equal, such as in the first diagram.  </a:t>
            </a:r>
          </a:p>
          <a:p>
            <a:endParaRPr lang="en-US" baseline="0" dirty="0"/>
          </a:p>
          <a:p>
            <a:r>
              <a:rPr lang="en-US" baseline="0" dirty="0"/>
              <a:t>[Illustrate the following on the screen] What is even more surprising is that students use this circle, whose center is on the reflecting line, to conjecture that any point where the circle intersects the lizard has a corresponding point on the reflected lizard that lies on the same circle in such a way that the radii connecting the center of the circle to the pre-image and image points form congruent angles with the reflecting line.  [Illustrate this with the point where the circle intersects the back of the lizard] </a:t>
            </a:r>
          </a:p>
          <a:p>
            <a:endParaRPr lang="en-US" baseline="0" dirty="0"/>
          </a:p>
          <a:p>
            <a:r>
              <a:rPr lang="en-US" baseline="0" dirty="0"/>
              <a:t>That is, using perpendicular angles to the reflecting line that we generally think of in reflections are just a special case of a more general idea: the corresponding image and pre-image points lie the same distance from </a:t>
            </a:r>
            <a:r>
              <a:rPr lang="en-US" u="sng" baseline="0" dirty="0"/>
              <a:t>any</a:t>
            </a:r>
            <a:r>
              <a:rPr lang="en-US" baseline="0" dirty="0"/>
              <a:t> point on the reflecting line along rays that form congruent angles on either side of the reflecting line.  Later, students will observe that this is a property of a perpendicular bisector.  I have to admit that even though I was the author of this task, I have expanded my thinking by observing students engaging in this task.  This illustrates the power of providing students with tasks that promote reasoning and problem solving and allowing them to engage in the work as emerging mathematicians. </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31</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latin typeface="Colonna MT"/>
                <a:cs typeface="Colonna MT"/>
              </a:rPr>
              <a:t>.</a:t>
            </a:r>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32</a:t>
            </a:fld>
            <a:endParaRPr lang="en-US"/>
          </a:p>
        </p:txBody>
      </p:sp>
    </p:spTree>
    <p:extLst>
      <p:ext uri="{BB962C8B-B14F-4D97-AF65-F5344CB8AC3E}">
        <p14:creationId xmlns:p14="http://schemas.microsoft.com/office/powerpoint/2010/main" val="3914856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33</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34</a:t>
            </a:fld>
            <a:endParaRPr lang="en-US"/>
          </a:p>
        </p:txBody>
      </p:sp>
    </p:spTree>
    <p:extLst>
      <p:ext uri="{BB962C8B-B14F-4D97-AF65-F5344CB8AC3E}">
        <p14:creationId xmlns:p14="http://schemas.microsoft.com/office/powerpoint/2010/main" val="2481260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35</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36</a:t>
            </a:fld>
            <a:endParaRPr lang="en-US"/>
          </a:p>
        </p:txBody>
      </p:sp>
    </p:spTree>
    <p:extLst>
      <p:ext uri="{BB962C8B-B14F-4D97-AF65-F5344CB8AC3E}">
        <p14:creationId xmlns:p14="http://schemas.microsoft.com/office/powerpoint/2010/main" val="1725332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37</a:t>
            </a:fld>
            <a:endParaRPr lang="en-US"/>
          </a:p>
        </p:txBody>
      </p:sp>
    </p:spTree>
    <p:extLst>
      <p:ext uri="{BB962C8B-B14F-4D97-AF65-F5344CB8AC3E}">
        <p14:creationId xmlns:p14="http://schemas.microsoft.com/office/powerpoint/2010/main" val="55262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38</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latin typeface="Colonna MT"/>
                <a:cs typeface="Colonna MT"/>
              </a:rPr>
              <a:t>.</a:t>
            </a:r>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39</a:t>
            </a:fld>
            <a:endParaRPr lang="en-US"/>
          </a:p>
        </p:txBody>
      </p:sp>
    </p:spTree>
    <p:extLst>
      <p:ext uri="{BB962C8B-B14F-4D97-AF65-F5344CB8AC3E}">
        <p14:creationId xmlns:p14="http://schemas.microsoft.com/office/powerpoint/2010/main" val="13195385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40</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59798E-10C3-DC46-9DC4-4A6623FF0580}" type="slidenum">
              <a:rPr lang="en-US" smtClean="0"/>
              <a:pPr/>
              <a:t>4</a:t>
            </a:fld>
            <a:endParaRPr lang="en-US"/>
          </a:p>
        </p:txBody>
      </p:sp>
    </p:spTree>
    <p:extLst>
      <p:ext uri="{BB962C8B-B14F-4D97-AF65-F5344CB8AC3E}">
        <p14:creationId xmlns:p14="http://schemas.microsoft.com/office/powerpoint/2010/main" val="3469211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911F73-04C7-44AC-8B26-8C99BD273125}" type="slidenum">
              <a:rPr lang="en-US" smtClean="0"/>
              <a:pPr/>
              <a:t>41</a:t>
            </a:fld>
            <a:endParaRPr lang="en-US"/>
          </a:p>
        </p:txBody>
      </p:sp>
    </p:spTree>
    <p:extLst>
      <p:ext uri="{BB962C8B-B14F-4D97-AF65-F5344CB8AC3E}">
        <p14:creationId xmlns:p14="http://schemas.microsoft.com/office/powerpoint/2010/main" val="8468375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42</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43</a:t>
            </a:fld>
            <a:endParaRPr lang="en-US"/>
          </a:p>
        </p:txBody>
      </p:sp>
    </p:spTree>
    <p:extLst>
      <p:ext uri="{BB962C8B-B14F-4D97-AF65-F5344CB8AC3E}">
        <p14:creationId xmlns:p14="http://schemas.microsoft.com/office/powerpoint/2010/main" val="9483389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44</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45</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46</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47</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48</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49</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50</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6</a:t>
            </a:fld>
            <a:endParaRPr lang="en-US"/>
          </a:p>
        </p:txBody>
      </p:sp>
    </p:spTree>
    <p:extLst>
      <p:ext uri="{BB962C8B-B14F-4D97-AF65-F5344CB8AC3E}">
        <p14:creationId xmlns:p14="http://schemas.microsoft.com/office/powerpoint/2010/main" val="15921085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51</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0561E46B-8777-1744-B5BE-07A66F39CBC3}" type="slidenum">
              <a:rPr lang="en-US" smtClean="0"/>
              <a:pPr/>
              <a:t>52</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911F73-04C7-44AC-8B26-8C99BD273125}" type="slidenum">
              <a:rPr lang="en-US" smtClean="0"/>
              <a:pPr/>
              <a:t>53</a:t>
            </a:fld>
            <a:endParaRPr lang="en-US"/>
          </a:p>
        </p:txBody>
      </p:sp>
    </p:spTree>
    <p:extLst>
      <p:ext uri="{BB962C8B-B14F-4D97-AF65-F5344CB8AC3E}">
        <p14:creationId xmlns:p14="http://schemas.microsoft.com/office/powerpoint/2010/main" val="846837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54</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55</a:t>
            </a:fld>
            <a:endParaRPr lang="en-US"/>
          </a:p>
        </p:txBody>
      </p:sp>
    </p:spTree>
    <p:extLst>
      <p:ext uri="{BB962C8B-B14F-4D97-AF65-F5344CB8AC3E}">
        <p14:creationId xmlns:p14="http://schemas.microsoft.com/office/powerpoint/2010/main" val="11179081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56</a:t>
            </a:fld>
            <a:endParaRPr lang="en-US"/>
          </a:p>
        </p:txBody>
      </p:sp>
    </p:spTree>
    <p:extLst>
      <p:ext uri="{BB962C8B-B14F-4D97-AF65-F5344CB8AC3E}">
        <p14:creationId xmlns:p14="http://schemas.microsoft.com/office/powerpoint/2010/main" val="30636221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57</a:t>
            </a:fld>
            <a:endParaRPr lang="en-US"/>
          </a:p>
        </p:txBody>
      </p:sp>
    </p:spTree>
    <p:extLst>
      <p:ext uri="{BB962C8B-B14F-4D97-AF65-F5344CB8AC3E}">
        <p14:creationId xmlns:p14="http://schemas.microsoft.com/office/powerpoint/2010/main" val="31121921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58</a:t>
            </a:fld>
            <a:endParaRPr lang="en-US"/>
          </a:p>
        </p:txBody>
      </p:sp>
    </p:spTree>
    <p:extLst>
      <p:ext uri="{BB962C8B-B14F-4D97-AF65-F5344CB8AC3E}">
        <p14:creationId xmlns:p14="http://schemas.microsoft.com/office/powerpoint/2010/main" val="1811847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59</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911F73-04C7-44AC-8B26-8C99BD273125}" type="slidenum">
              <a:rPr lang="en-US" smtClean="0"/>
              <a:pPr/>
              <a:t>60</a:t>
            </a:fld>
            <a:endParaRPr lang="en-US"/>
          </a:p>
        </p:txBody>
      </p:sp>
    </p:spTree>
    <p:extLst>
      <p:ext uri="{BB962C8B-B14F-4D97-AF65-F5344CB8AC3E}">
        <p14:creationId xmlns:p14="http://schemas.microsoft.com/office/powerpoint/2010/main" val="846837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latin typeface="Colonna MT"/>
                <a:cs typeface="Colonna MT"/>
              </a:rPr>
              <a:t>.</a:t>
            </a:r>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7</a:t>
            </a:fld>
            <a:endParaRPr lang="en-US"/>
          </a:p>
        </p:txBody>
      </p:sp>
    </p:spTree>
    <p:extLst>
      <p:ext uri="{BB962C8B-B14F-4D97-AF65-F5344CB8AC3E}">
        <p14:creationId xmlns:p14="http://schemas.microsoft.com/office/powerpoint/2010/main" val="5356539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0911F73-04C7-44AC-8B26-8C99BD273125}" type="slidenum">
              <a:rPr lang="en-US" smtClean="0"/>
              <a:pPr/>
              <a:t>61</a:t>
            </a:fld>
            <a:endParaRPr lang="en-US"/>
          </a:p>
        </p:txBody>
      </p:sp>
    </p:spTree>
    <p:extLst>
      <p:ext uri="{BB962C8B-B14F-4D97-AF65-F5344CB8AC3E}">
        <p14:creationId xmlns:p14="http://schemas.microsoft.com/office/powerpoint/2010/main" val="8468375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latin typeface="Colonna MT"/>
                <a:cs typeface="Colonna MT"/>
              </a:rPr>
              <a:t>.</a:t>
            </a:r>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62</a:t>
            </a:fld>
            <a:endParaRPr lang="en-US"/>
          </a:p>
        </p:txBody>
      </p:sp>
    </p:spTree>
    <p:extLst>
      <p:ext uri="{BB962C8B-B14F-4D97-AF65-F5344CB8AC3E}">
        <p14:creationId xmlns:p14="http://schemas.microsoft.com/office/powerpoint/2010/main" val="22063176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63</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64</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65</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66</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67</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68</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69</a:t>
            </a:fld>
            <a:endParaRPr lang="en-US"/>
          </a:p>
        </p:txBody>
      </p:sp>
    </p:spTree>
    <p:extLst>
      <p:ext uri="{BB962C8B-B14F-4D97-AF65-F5344CB8AC3E}">
        <p14:creationId xmlns:p14="http://schemas.microsoft.com/office/powerpoint/2010/main" val="1279254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latin typeface="Colonna MT"/>
                <a:cs typeface="Colonna MT"/>
              </a:rPr>
              <a:t>.</a:t>
            </a:r>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8</a:t>
            </a:fld>
            <a:endParaRPr lang="en-US"/>
          </a:p>
        </p:txBody>
      </p:sp>
    </p:spTree>
    <p:extLst>
      <p:ext uri="{BB962C8B-B14F-4D97-AF65-F5344CB8AC3E}">
        <p14:creationId xmlns:p14="http://schemas.microsoft.com/office/powerpoint/2010/main" val="566608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latin typeface="Colonna MT"/>
                <a:cs typeface="Colonna MT"/>
              </a:rPr>
              <a:t>.</a:t>
            </a:r>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9</a:t>
            </a:fld>
            <a:endParaRPr lang="en-US"/>
          </a:p>
        </p:txBody>
      </p:sp>
    </p:spTree>
    <p:extLst>
      <p:ext uri="{BB962C8B-B14F-4D97-AF65-F5344CB8AC3E}">
        <p14:creationId xmlns:p14="http://schemas.microsoft.com/office/powerpoint/2010/main" val="3723743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latin typeface="Colonna MT"/>
                <a:cs typeface="Colonna MT"/>
              </a:rPr>
              <a:t>.</a:t>
            </a:r>
            <a:endParaRPr lang="en-US" dirty="0">
              <a:latin typeface="Colonna MT"/>
              <a:cs typeface="Colonna MT"/>
            </a:endParaRPr>
          </a:p>
        </p:txBody>
      </p:sp>
      <p:sp>
        <p:nvSpPr>
          <p:cNvPr id="4" name="Slide Number Placeholder 3"/>
          <p:cNvSpPr>
            <a:spLocks noGrp="1"/>
          </p:cNvSpPr>
          <p:nvPr>
            <p:ph type="sldNum" sz="quarter" idx="10"/>
          </p:nvPr>
        </p:nvSpPr>
        <p:spPr/>
        <p:txBody>
          <a:bodyPr/>
          <a:lstStyle/>
          <a:p>
            <a:fld id="{0561E46B-8777-1744-B5BE-07A66F39CBC3}" type="slidenum">
              <a:rPr lang="en-US" smtClean="0"/>
              <a:pPr/>
              <a:t>10</a:t>
            </a:fld>
            <a:endParaRPr lang="en-US"/>
          </a:p>
        </p:txBody>
      </p:sp>
    </p:spTree>
    <p:extLst>
      <p:ext uri="{BB962C8B-B14F-4D97-AF65-F5344CB8AC3E}">
        <p14:creationId xmlns:p14="http://schemas.microsoft.com/office/powerpoint/2010/main" val="3570970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28701E-CAF4-4159-9B3E-41C86DFFA30D}" type="datetimeFigureOut">
              <a:rPr lang="en-US" smtClean="0"/>
              <a:pPr/>
              <a:t>3/29/19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C5AB0C-59EF-094C-A55A-87BE2CA96E09}" type="slidenum">
              <a:rPr lang="en-US" smtClean="0"/>
              <a:pPr/>
              <a:t>‹#›</a:t>
            </a:fld>
            <a:endParaRPr lang="en-US"/>
          </a:p>
        </p:txBody>
      </p:sp>
    </p:spTree>
    <p:extLst>
      <p:ext uri="{BB962C8B-B14F-4D97-AF65-F5344CB8AC3E}">
        <p14:creationId xmlns:p14="http://schemas.microsoft.com/office/powerpoint/2010/main" val="3213392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8701E-CAF4-4159-9B3E-41C86DFFA30D}" type="datetimeFigureOut">
              <a:rPr lang="en-US" smtClean="0"/>
              <a:pPr/>
              <a:t>3/29/19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pPr/>
              <a:t>‹#›</a:t>
            </a:fld>
            <a:endParaRPr lang="en-US"/>
          </a:p>
        </p:txBody>
      </p:sp>
    </p:spTree>
    <p:extLst>
      <p:ext uri="{BB962C8B-B14F-4D97-AF65-F5344CB8AC3E}">
        <p14:creationId xmlns:p14="http://schemas.microsoft.com/office/powerpoint/2010/main" val="1443379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8701E-CAF4-4159-9B3E-41C86DFFA30D}" type="datetimeFigureOut">
              <a:rPr lang="en-US" smtClean="0"/>
              <a:pPr/>
              <a:t>3/29/19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pPr/>
              <a:t>‹#›</a:t>
            </a:fld>
            <a:endParaRPr lang="en-US"/>
          </a:p>
        </p:txBody>
      </p:sp>
    </p:spTree>
    <p:extLst>
      <p:ext uri="{BB962C8B-B14F-4D97-AF65-F5344CB8AC3E}">
        <p14:creationId xmlns:p14="http://schemas.microsoft.com/office/powerpoint/2010/main" val="33189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8701E-CAF4-4159-9B3E-41C86DFFA30D}" type="datetimeFigureOut">
              <a:rPr lang="en-US" smtClean="0"/>
              <a:pPr/>
              <a:t>3/29/19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pPr/>
              <a:t>‹#›</a:t>
            </a:fld>
            <a:endParaRPr lang="en-US"/>
          </a:p>
        </p:txBody>
      </p:sp>
    </p:spTree>
    <p:extLst>
      <p:ext uri="{BB962C8B-B14F-4D97-AF65-F5344CB8AC3E}">
        <p14:creationId xmlns:p14="http://schemas.microsoft.com/office/powerpoint/2010/main" val="3851485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28701E-CAF4-4159-9B3E-41C86DFFA30D}" type="datetimeFigureOut">
              <a:rPr lang="en-US" smtClean="0"/>
              <a:pPr/>
              <a:t>3/29/19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pPr/>
              <a:t>‹#›</a:t>
            </a:fld>
            <a:endParaRPr lang="en-US"/>
          </a:p>
        </p:txBody>
      </p:sp>
    </p:spTree>
    <p:extLst>
      <p:ext uri="{BB962C8B-B14F-4D97-AF65-F5344CB8AC3E}">
        <p14:creationId xmlns:p14="http://schemas.microsoft.com/office/powerpoint/2010/main" val="730419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28701E-CAF4-4159-9B3E-41C86DFFA30D}" type="datetimeFigureOut">
              <a:rPr lang="en-US" smtClean="0"/>
              <a:pPr/>
              <a:t>3/29/19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pPr/>
              <a:t>‹#›</a:t>
            </a:fld>
            <a:endParaRPr lang="en-US"/>
          </a:p>
        </p:txBody>
      </p:sp>
    </p:spTree>
    <p:extLst>
      <p:ext uri="{BB962C8B-B14F-4D97-AF65-F5344CB8AC3E}">
        <p14:creationId xmlns:p14="http://schemas.microsoft.com/office/powerpoint/2010/main" val="3810941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28701E-CAF4-4159-9B3E-41C86DFFA30D}" type="datetimeFigureOut">
              <a:rPr lang="en-US" smtClean="0"/>
              <a:pPr/>
              <a:t>3/29/19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2F1D00-BD13-4404-86B0-79703945A0A7}" type="slidenum">
              <a:rPr lang="en-US" smtClean="0"/>
              <a:pPr/>
              <a:t>‹#›</a:t>
            </a:fld>
            <a:endParaRPr lang="en-US"/>
          </a:p>
        </p:txBody>
      </p:sp>
    </p:spTree>
    <p:extLst>
      <p:ext uri="{BB962C8B-B14F-4D97-AF65-F5344CB8AC3E}">
        <p14:creationId xmlns:p14="http://schemas.microsoft.com/office/powerpoint/2010/main" val="2319858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28701E-CAF4-4159-9B3E-41C86DFFA30D}" type="datetimeFigureOut">
              <a:rPr lang="en-US" smtClean="0"/>
              <a:pPr/>
              <a:t>3/29/19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2F1D00-BD13-4404-86B0-79703945A0A7}" type="slidenum">
              <a:rPr lang="en-US" smtClean="0"/>
              <a:pPr/>
              <a:t>‹#›</a:t>
            </a:fld>
            <a:endParaRPr lang="en-US"/>
          </a:p>
        </p:txBody>
      </p:sp>
    </p:spTree>
    <p:extLst>
      <p:ext uri="{BB962C8B-B14F-4D97-AF65-F5344CB8AC3E}">
        <p14:creationId xmlns:p14="http://schemas.microsoft.com/office/powerpoint/2010/main" val="376837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8701E-CAF4-4159-9B3E-41C86DFFA30D}" type="datetimeFigureOut">
              <a:rPr lang="en-US" smtClean="0"/>
              <a:pPr/>
              <a:t>3/29/19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F1D00-BD13-4404-86B0-79703945A0A7}" type="slidenum">
              <a:rPr lang="en-US" smtClean="0"/>
              <a:pPr/>
              <a:t>‹#›</a:t>
            </a:fld>
            <a:endParaRPr lang="en-US"/>
          </a:p>
        </p:txBody>
      </p:sp>
    </p:spTree>
    <p:extLst>
      <p:ext uri="{BB962C8B-B14F-4D97-AF65-F5344CB8AC3E}">
        <p14:creationId xmlns:p14="http://schemas.microsoft.com/office/powerpoint/2010/main" val="3474511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28701E-CAF4-4159-9B3E-41C86DFFA30D}" type="datetimeFigureOut">
              <a:rPr lang="en-US" smtClean="0"/>
              <a:pPr/>
              <a:t>3/29/19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C5AB0C-59EF-094C-A55A-87BE2CA96E09}" type="slidenum">
              <a:rPr lang="en-US" smtClean="0"/>
              <a:pPr/>
              <a:t>‹#›</a:t>
            </a:fld>
            <a:endParaRPr lang="en-US"/>
          </a:p>
        </p:txBody>
      </p:sp>
    </p:spTree>
    <p:extLst>
      <p:ext uri="{BB962C8B-B14F-4D97-AF65-F5344CB8AC3E}">
        <p14:creationId xmlns:p14="http://schemas.microsoft.com/office/powerpoint/2010/main" val="260402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28701E-CAF4-4159-9B3E-41C86DFFA30D}" type="datetimeFigureOut">
              <a:rPr lang="en-US" smtClean="0"/>
              <a:pPr/>
              <a:t>3/29/19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pPr/>
              <a:t>‹#›</a:t>
            </a:fld>
            <a:endParaRPr lang="en-US"/>
          </a:p>
        </p:txBody>
      </p:sp>
    </p:spTree>
    <p:extLst>
      <p:ext uri="{BB962C8B-B14F-4D97-AF65-F5344CB8AC3E}">
        <p14:creationId xmlns:p14="http://schemas.microsoft.com/office/powerpoint/2010/main" val="445090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28701E-CAF4-4159-9B3E-41C86DFFA30D}" type="datetimeFigureOut">
              <a:rPr lang="en-US" smtClean="0"/>
              <a:pPr/>
              <a:t>3/29/19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F1D00-BD13-4404-86B0-79703945A0A7}" type="slidenum">
              <a:rPr lang="en-US" smtClean="0"/>
              <a:pPr/>
              <a:t>‹#›</a:t>
            </a:fld>
            <a:endParaRPr lang="en-US"/>
          </a:p>
        </p:txBody>
      </p:sp>
      <p:pic>
        <p:nvPicPr>
          <p:cNvPr id="7" name="Picture 6" descr="Favicon.jpg"/>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82282" y="6184916"/>
            <a:ext cx="785131" cy="671344"/>
          </a:xfrm>
          <a:prstGeom prst="rect">
            <a:avLst/>
          </a:prstGeom>
        </p:spPr>
      </p:pic>
    </p:spTree>
    <p:extLst>
      <p:ext uri="{BB962C8B-B14F-4D97-AF65-F5344CB8AC3E}">
        <p14:creationId xmlns:p14="http://schemas.microsoft.com/office/powerpoint/2010/main" val="187087790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bit.ly/MVPpresentations"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diagramQuickStyle" Target="../diagrams/quickStyle1.xml"/><Relationship Id="rId12"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14.png"/><Relationship Id="rId5" Type="http://schemas.openxmlformats.org/officeDocument/2006/relationships/diagramData" Target="../diagrams/data1.xml"/><Relationship Id="rId10" Type="http://schemas.openxmlformats.org/officeDocument/2006/relationships/image" Target="../media/image13.png"/><Relationship Id="rId4" Type="http://schemas.openxmlformats.org/officeDocument/2006/relationships/image" Target="../media/image2.png"/><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NULL"/><Relationship Id="rId5" Type="http://schemas.openxmlformats.org/officeDocument/2006/relationships/image" Target="../media/image31.jpe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NULL"/><Relationship Id="rId5" Type="http://schemas.openxmlformats.org/officeDocument/2006/relationships/image" Target="../media/image31.jpe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4.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4.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4.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diagramQuickStyle" Target="../diagrams/quickStyle2.xml"/><Relationship Id="rId12"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image" Target="../media/image14.png"/><Relationship Id="rId5" Type="http://schemas.openxmlformats.org/officeDocument/2006/relationships/diagramData" Target="../diagrams/data2.xml"/><Relationship Id="rId10" Type="http://schemas.openxmlformats.org/officeDocument/2006/relationships/image" Target="../media/image13.png"/><Relationship Id="rId4" Type="http://schemas.openxmlformats.org/officeDocument/2006/relationships/image" Target="../media/image2.png"/><Relationship Id="rId9" Type="http://schemas.microsoft.com/office/2007/relationships/diagramDrawing" Target="../diagrams/drawing2.xml"/></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Word_Document.docx"/><Relationship Id="rId5"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4.xml"/><Relationship Id="rId7" Type="http://schemas.openxmlformats.org/officeDocument/2006/relationships/image" Target="../media/image4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63.xml"/><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Macintosh%20HD:Users:scotthendrickson:Dropbox:The%20MVPs%20Working:Secondary%20II%202013:Module%205%20Geometric%20Figures:5.3%20It's%20All%20In%20Your%20Head.docx!OLE_LINK2" TargetMode="External"/><Relationship Id="rId5" Type="http://schemas.openxmlformats.org/officeDocument/2006/relationships/image" Target="../media/image2.png"/><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hyperlink" Target="http://bit.ly/MVPpresentations" TargetMode="External"/><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hyperlink" Target="http://mathematicsvisionproject.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470762" y="2456895"/>
            <a:ext cx="4353690" cy="2223449"/>
          </a:xfrm>
        </p:spPr>
        <p:txBody>
          <a:bodyPr>
            <a:noAutofit/>
          </a:bodyPr>
          <a:lstStyle/>
          <a:p>
            <a:pPr algn="r"/>
            <a:r>
              <a:rPr lang="en-US" sz="3600" dirty="0">
                <a:solidFill>
                  <a:srgbClr val="660066"/>
                </a:solidFill>
                <a:latin typeface="Aleo" panose="020F0502020204030203" pitchFamily="34" charset="0"/>
                <a:cs typeface="Aleo Bold"/>
              </a:rPr>
              <a:t>Transformational </a:t>
            </a:r>
            <a:br>
              <a:rPr lang="en-US" sz="3600" dirty="0">
                <a:solidFill>
                  <a:srgbClr val="660066"/>
                </a:solidFill>
                <a:latin typeface="Aleo" panose="020F0502020204030203" pitchFamily="34" charset="0"/>
                <a:cs typeface="Aleo Bold"/>
              </a:rPr>
            </a:br>
            <a:r>
              <a:rPr lang="en-US" sz="3600" dirty="0">
                <a:solidFill>
                  <a:srgbClr val="660066"/>
                </a:solidFill>
                <a:latin typeface="Aleo" panose="020F0502020204030203" pitchFamily="34" charset="0"/>
                <a:cs typeface="Aleo Bold"/>
              </a:rPr>
              <a:t>Perspective to Geometry</a:t>
            </a:r>
          </a:p>
        </p:txBody>
      </p:sp>
      <p:pic>
        <p:nvPicPr>
          <p:cNvPr id="8" name="Picture 7" descr="MVP_logo_large_WORD.png"/>
          <p:cNvPicPr>
            <a:picLocks noChangeAspect="1"/>
          </p:cNvPicPr>
          <p:nvPr/>
        </p:nvPicPr>
        <p:blipFill>
          <a:blip r:embed="rId3"/>
          <a:stretch>
            <a:fillRect/>
          </a:stretch>
        </p:blipFill>
        <p:spPr>
          <a:xfrm>
            <a:off x="5408738" y="858576"/>
            <a:ext cx="2948461" cy="779039"/>
          </a:xfrm>
          <a:prstGeom prst="rect">
            <a:avLst/>
          </a:prstGeom>
        </p:spPr>
      </p:pic>
      <p:pic>
        <p:nvPicPr>
          <p:cNvPr id="11" name="Picture 10"/>
          <p:cNvPicPr>
            <a:picLocks noChangeAspect="1"/>
          </p:cNvPicPr>
          <p:nvPr/>
        </p:nvPicPr>
        <p:blipFill>
          <a:blip r:embed="rId4"/>
          <a:stretch>
            <a:fillRect/>
          </a:stretch>
        </p:blipFill>
        <p:spPr>
          <a:xfrm>
            <a:off x="355986" y="955139"/>
            <a:ext cx="4401769" cy="3337289"/>
          </a:xfrm>
          <a:prstGeom prst="rect">
            <a:avLst/>
          </a:prstGeom>
          <a:effectLst>
            <a:reflection stA="50000" endPos="41000" dir="5400000" sy="-100000" algn="bl" rotWithShape="0"/>
          </a:effectLst>
          <a:scene3d>
            <a:camera prst="orthographicFront"/>
            <a:lightRig rig="threePt" dir="t"/>
          </a:scene3d>
          <a:sp3d>
            <a:bevelT w="127000" h="101600"/>
          </a:sp3d>
        </p:spPr>
      </p:pic>
      <p:sp>
        <p:nvSpPr>
          <p:cNvPr id="7" name="TextBox 6">
            <a:extLst>
              <a:ext uri="{FF2B5EF4-FFF2-40B4-BE49-F238E27FC236}">
                <a16:creationId xmlns:a16="http://schemas.microsoft.com/office/drawing/2014/main" id="{D5F6AF2B-EDE8-604A-ADA8-C4E037090145}"/>
              </a:ext>
            </a:extLst>
          </p:cNvPr>
          <p:cNvSpPr txBox="1"/>
          <p:nvPr/>
        </p:nvSpPr>
        <p:spPr>
          <a:xfrm>
            <a:off x="4874924" y="5737561"/>
            <a:ext cx="4202576" cy="830997"/>
          </a:xfrm>
          <a:prstGeom prst="rect">
            <a:avLst/>
          </a:prstGeom>
          <a:noFill/>
        </p:spPr>
        <p:txBody>
          <a:bodyPr wrap="square" rtlCol="0">
            <a:spAutoFit/>
          </a:bodyPr>
          <a:lstStyle/>
          <a:p>
            <a:r>
              <a:rPr lang="en-US" sz="2400" dirty="0"/>
              <a:t>NCSM San Diego 2019</a:t>
            </a:r>
          </a:p>
          <a:p>
            <a:r>
              <a:rPr lang="en-US" sz="2400" u="sng" dirty="0">
                <a:solidFill>
                  <a:schemeClr val="accent1"/>
                </a:solidFill>
                <a:hlinkClick r:id="rId5"/>
              </a:rPr>
              <a:t>http://</a:t>
            </a:r>
            <a:r>
              <a:rPr lang="en-US" sz="2400" u="sng" dirty="0" err="1">
                <a:solidFill>
                  <a:schemeClr val="accent1"/>
                </a:solidFill>
                <a:hlinkClick r:id="rId5"/>
              </a:rPr>
              <a:t>bit.ly</a:t>
            </a:r>
            <a:r>
              <a:rPr lang="en-US" sz="2400" u="sng" dirty="0">
                <a:solidFill>
                  <a:schemeClr val="accent1"/>
                </a:solidFill>
                <a:hlinkClick r:id="rId5"/>
              </a:rPr>
              <a:t>/</a:t>
            </a:r>
            <a:r>
              <a:rPr lang="en-US" sz="2400" u="sng" dirty="0" err="1">
                <a:solidFill>
                  <a:schemeClr val="accent1"/>
                </a:solidFill>
                <a:hlinkClick r:id="rId5"/>
              </a:rPr>
              <a:t>MVPpresentations</a:t>
            </a:r>
            <a:endParaRPr lang="en-US" sz="2400" u="sng" dirty="0">
              <a:solidFill>
                <a:schemeClr val="accent1"/>
              </a:solidFill>
            </a:endParaRPr>
          </a:p>
        </p:txBody>
      </p:sp>
      <p:sp>
        <p:nvSpPr>
          <p:cNvPr id="9" name="TextBox 8">
            <a:extLst>
              <a:ext uri="{FF2B5EF4-FFF2-40B4-BE49-F238E27FC236}">
                <a16:creationId xmlns:a16="http://schemas.microsoft.com/office/drawing/2014/main" id="{81B19F9F-2305-A143-826C-5FA08BBF8C67}"/>
              </a:ext>
            </a:extLst>
          </p:cNvPr>
          <p:cNvSpPr txBox="1"/>
          <p:nvPr/>
        </p:nvSpPr>
        <p:spPr>
          <a:xfrm>
            <a:off x="5809668" y="4331622"/>
            <a:ext cx="4195482" cy="1200329"/>
          </a:xfrm>
          <a:prstGeom prst="rect">
            <a:avLst/>
          </a:prstGeom>
          <a:noFill/>
        </p:spPr>
        <p:txBody>
          <a:bodyPr wrap="square" rtlCol="0">
            <a:spAutoFit/>
          </a:bodyPr>
          <a:lstStyle/>
          <a:p>
            <a:r>
              <a:rPr lang="en-US" sz="2400" dirty="0"/>
              <a:t>Travis Lemon</a:t>
            </a:r>
          </a:p>
          <a:p>
            <a:r>
              <a:rPr lang="en-US" sz="2400" dirty="0" err="1"/>
              <a:t>lemonmath@gmail.com</a:t>
            </a:r>
            <a:endParaRPr lang="en-US" sz="2400" dirty="0"/>
          </a:p>
          <a:p>
            <a:r>
              <a:rPr lang="en-US" sz="2400" dirty="0"/>
              <a:t>@</a:t>
            </a:r>
            <a:r>
              <a:rPr lang="en-US" sz="2400" dirty="0" err="1"/>
              <a:t>TravisLemon</a:t>
            </a:r>
            <a:endParaRPr lang="en-US" sz="2400" dirty="0"/>
          </a:p>
        </p:txBody>
      </p:sp>
      <p:pic>
        <p:nvPicPr>
          <p:cNvPr id="10" name="Picture 9" descr="Screen Shot 2015-04-06 at 11.48.26 AM.png">
            <a:extLst>
              <a:ext uri="{FF2B5EF4-FFF2-40B4-BE49-F238E27FC236}">
                <a16:creationId xmlns:a16="http://schemas.microsoft.com/office/drawing/2014/main" id="{D7FC53AE-8F17-2647-A7BC-7E7A3FCF87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1083" y="5069858"/>
            <a:ext cx="478585" cy="437854"/>
          </a:xfrm>
          <a:prstGeom prst="rect">
            <a:avLst/>
          </a:prstGeom>
        </p:spPr>
      </p:pic>
      <p:sp>
        <p:nvSpPr>
          <p:cNvPr id="12" name="TextBox 11">
            <a:extLst>
              <a:ext uri="{FF2B5EF4-FFF2-40B4-BE49-F238E27FC236}">
                <a16:creationId xmlns:a16="http://schemas.microsoft.com/office/drawing/2014/main" id="{D520C4C8-10EB-2441-A617-0A86C2CC186E}"/>
              </a:ext>
            </a:extLst>
          </p:cNvPr>
          <p:cNvSpPr txBox="1"/>
          <p:nvPr/>
        </p:nvSpPr>
        <p:spPr>
          <a:xfrm>
            <a:off x="863038" y="5571736"/>
            <a:ext cx="3607724" cy="830997"/>
          </a:xfrm>
          <a:prstGeom prst="rect">
            <a:avLst/>
          </a:prstGeom>
          <a:noFill/>
        </p:spPr>
        <p:txBody>
          <a:bodyPr wrap="square" rtlCol="0">
            <a:spAutoFit/>
          </a:bodyPr>
          <a:lstStyle/>
          <a:p>
            <a:r>
              <a:rPr lang="en-US" sz="2400" dirty="0"/>
              <a:t>@</a:t>
            </a:r>
            <a:r>
              <a:rPr lang="en-US" sz="2400" dirty="0" err="1"/>
              <a:t>MVPmath</a:t>
            </a:r>
            <a:endParaRPr lang="en-US" sz="2400" dirty="0"/>
          </a:p>
          <a:p>
            <a:r>
              <a:rPr lang="en-US" sz="2400" dirty="0"/>
              <a:t>Mathematics Vision Project</a:t>
            </a:r>
          </a:p>
        </p:txBody>
      </p:sp>
      <p:pic>
        <p:nvPicPr>
          <p:cNvPr id="13" name="Picture 12" descr="Screen Shot 2015-04-06 at 11.48.26 AM.png">
            <a:extLst>
              <a:ext uri="{FF2B5EF4-FFF2-40B4-BE49-F238E27FC236}">
                <a16:creationId xmlns:a16="http://schemas.microsoft.com/office/drawing/2014/main" id="{04E2B4B8-D97D-2949-9ED9-79EF3F063C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986" y="5497056"/>
            <a:ext cx="478585" cy="437854"/>
          </a:xfrm>
          <a:prstGeom prst="rect">
            <a:avLst/>
          </a:prstGeom>
        </p:spPr>
      </p:pic>
      <p:pic>
        <p:nvPicPr>
          <p:cNvPr id="3" name="Picture 2">
            <a:extLst>
              <a:ext uri="{FF2B5EF4-FFF2-40B4-BE49-F238E27FC236}">
                <a16:creationId xmlns:a16="http://schemas.microsoft.com/office/drawing/2014/main" id="{DB38E0FB-FE0B-C845-96D5-73A06DDB6EC5}"/>
              </a:ext>
            </a:extLst>
          </p:cNvPr>
          <p:cNvPicPr>
            <a:picLocks noChangeAspect="1"/>
          </p:cNvPicPr>
          <p:nvPr/>
        </p:nvPicPr>
        <p:blipFill>
          <a:blip r:embed="rId7"/>
          <a:stretch>
            <a:fillRect/>
          </a:stretch>
        </p:blipFill>
        <p:spPr>
          <a:xfrm>
            <a:off x="439207" y="5987235"/>
            <a:ext cx="312141" cy="331650"/>
          </a:xfrm>
          <a:prstGeom prst="rect">
            <a:avLst/>
          </a:prstGeom>
        </p:spPr>
      </p:pic>
    </p:spTree>
    <p:extLst>
      <p:ext uri="{BB962C8B-B14F-4D97-AF65-F5344CB8AC3E}">
        <p14:creationId xmlns:p14="http://schemas.microsoft.com/office/powerpoint/2010/main" val="2570879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
        <p:nvSpPr>
          <p:cNvPr id="9" name="TextBox 8">
            <a:extLst>
              <a:ext uri="{FF2B5EF4-FFF2-40B4-BE49-F238E27FC236}">
                <a16:creationId xmlns:a16="http://schemas.microsoft.com/office/drawing/2014/main" id="{9DE5C505-8FB4-8E4B-BC87-04E39045D45C}"/>
              </a:ext>
            </a:extLst>
          </p:cNvPr>
          <p:cNvSpPr txBox="1"/>
          <p:nvPr/>
        </p:nvSpPr>
        <p:spPr>
          <a:xfrm>
            <a:off x="731520" y="365760"/>
            <a:ext cx="7631084" cy="584775"/>
          </a:xfrm>
          <a:prstGeom prst="rect">
            <a:avLst/>
          </a:prstGeom>
          <a:noFill/>
        </p:spPr>
        <p:txBody>
          <a:bodyPr wrap="square" rtlCol="0">
            <a:spAutoFit/>
          </a:bodyPr>
          <a:lstStyle/>
          <a:p>
            <a:r>
              <a:rPr lang="en-US" sz="3200" b="1" dirty="0">
                <a:solidFill>
                  <a:srgbClr val="800080"/>
                </a:solidFill>
                <a:latin typeface="Aleo" panose="020F0502020204030203" pitchFamily="34" charset="77"/>
              </a:rPr>
              <a:t>Do you and your teachers feel like this?</a:t>
            </a:r>
          </a:p>
        </p:txBody>
      </p:sp>
      <p:pic>
        <p:nvPicPr>
          <p:cNvPr id="7" name="Picture 6">
            <a:extLst>
              <a:ext uri="{FF2B5EF4-FFF2-40B4-BE49-F238E27FC236}">
                <a16:creationId xmlns:a16="http://schemas.microsoft.com/office/drawing/2014/main" id="{CB74FF58-3EEC-BC42-ADCC-3245F87D133C}"/>
              </a:ext>
            </a:extLst>
          </p:cNvPr>
          <p:cNvPicPr/>
          <p:nvPr/>
        </p:nvPicPr>
        <p:blipFill>
          <a:blip r:embed="rId5"/>
          <a:stretch>
            <a:fillRect/>
          </a:stretch>
        </p:blipFill>
        <p:spPr>
          <a:xfrm>
            <a:off x="0" y="950535"/>
            <a:ext cx="9144000" cy="5766149"/>
          </a:xfrm>
          <a:prstGeom prst="rect">
            <a:avLst/>
          </a:prstGeom>
        </p:spPr>
      </p:pic>
    </p:spTree>
    <p:extLst>
      <p:ext uri="{BB962C8B-B14F-4D97-AF65-F5344CB8AC3E}">
        <p14:creationId xmlns:p14="http://schemas.microsoft.com/office/powerpoint/2010/main" val="2725272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3200" b="1" dirty="0">
                <a:latin typeface="Aleo Regular"/>
                <a:cs typeface="Aleo Regular"/>
              </a:rPr>
              <a:t>How do you approach or build geometry?</a:t>
            </a:r>
            <a:br>
              <a:rPr lang="en-US" sz="3200" b="1" dirty="0">
                <a:latin typeface="Aleo Regular"/>
                <a:cs typeface="Aleo Regular"/>
              </a:rPr>
            </a:br>
            <a:r>
              <a:rPr lang="en-US" sz="3200" b="1" dirty="0">
                <a:latin typeface="Aleo Regular"/>
                <a:cs typeface="Aleo Regular"/>
              </a:rPr>
              <a:t>     </a:t>
            </a:r>
            <a:r>
              <a:rPr lang="en-US" sz="2400" b="1" i="1" dirty="0">
                <a:latin typeface="Aleo Regular"/>
                <a:cs typeface="Aleo Regular"/>
              </a:rPr>
              <a:t>What is the “intuition” you start with?</a:t>
            </a:r>
          </a:p>
        </p:txBody>
      </p:sp>
      <p:sp>
        <p:nvSpPr>
          <p:cNvPr id="3" name="Content Placeholder 2"/>
          <p:cNvSpPr>
            <a:spLocks noGrp="1"/>
          </p:cNvSpPr>
          <p:nvPr>
            <p:ph idx="1"/>
          </p:nvPr>
        </p:nvSpPr>
        <p:spPr>
          <a:xfrm>
            <a:off x="457200" y="1600200"/>
            <a:ext cx="8229600" cy="4229312"/>
          </a:xfrm>
        </p:spPr>
        <p:txBody>
          <a:bodyPr>
            <a:noAutofit/>
          </a:bodyPr>
          <a:lstStyle/>
          <a:p>
            <a:r>
              <a:rPr lang="en-US" sz="2400" b="1" dirty="0">
                <a:cs typeface="Aleo Regular"/>
              </a:rPr>
              <a:t>Answer 1:</a:t>
            </a:r>
            <a:r>
              <a:rPr lang="en-US" sz="2400" dirty="0">
                <a:cs typeface="Aleo Regular"/>
              </a:rPr>
              <a:t>  Create an axiomatic system with undefined terms and accepted postulates. Build your system of Geometry showing that it works because you can </a:t>
            </a:r>
            <a:r>
              <a:rPr lang="en-US" sz="2400" b="1" dirty="0">
                <a:cs typeface="Aleo Regular"/>
              </a:rPr>
              <a:t>prove it.</a:t>
            </a:r>
          </a:p>
          <a:p>
            <a:r>
              <a:rPr lang="en-US" sz="2400" b="1" dirty="0">
                <a:cs typeface="Aleo Regular"/>
              </a:rPr>
              <a:t>Answer 2: </a:t>
            </a:r>
            <a:r>
              <a:rPr lang="en-US" sz="2400" dirty="0"/>
              <a:t>Start in the same way Euclid did: construct everything. Geometry work because we can </a:t>
            </a:r>
            <a:r>
              <a:rPr lang="en-US" sz="2400" b="1" dirty="0"/>
              <a:t>construct it</a:t>
            </a:r>
            <a:r>
              <a:rPr lang="en-US" sz="2400" dirty="0"/>
              <a:t>.</a:t>
            </a:r>
          </a:p>
          <a:p>
            <a:r>
              <a:rPr lang="en-US" sz="2400" b="1" dirty="0">
                <a:cs typeface="Aleo Regular"/>
              </a:rPr>
              <a:t>Answer 3: </a:t>
            </a:r>
            <a:r>
              <a:rPr lang="en-US" sz="2400" dirty="0"/>
              <a:t>Base everything on the notion of transformations in the coordinate plane. Geometry works because </a:t>
            </a:r>
            <a:r>
              <a:rPr lang="en-US" sz="2400" b="1" dirty="0"/>
              <a:t>I can draw shapes and move them around.</a:t>
            </a:r>
            <a:endParaRPr lang="en-US" sz="2400" b="1" dirty="0">
              <a:cs typeface="Aleo Regular"/>
            </a:endParaRPr>
          </a:p>
          <a:p>
            <a:endParaRPr lang="en-US" sz="2400" b="1" dirty="0">
              <a:cs typeface="Aleo Regular"/>
            </a:endParaRPr>
          </a:p>
          <a:p>
            <a:pPr lvl="1"/>
            <a:r>
              <a:rPr lang="en-US" sz="1800" dirty="0">
                <a:cs typeface="Aleo Regular"/>
              </a:rPr>
              <a:t>http://mathymcmatherson.wordpress.com/2011/08/19/intuition-in-geometry-the-common-core-standards/</a:t>
            </a: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Tree>
    <p:extLst>
      <p:ext uri="{BB962C8B-B14F-4D97-AF65-F5344CB8AC3E}">
        <p14:creationId xmlns:p14="http://schemas.microsoft.com/office/powerpoint/2010/main" val="170951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0648"/>
            <a:ext cx="8229600" cy="4656525"/>
          </a:xfrm>
        </p:spPr>
        <p:txBody>
          <a:bodyPr>
            <a:noAutofit/>
          </a:bodyPr>
          <a:lstStyle/>
          <a:p>
            <a:pPr marL="0" indent="0">
              <a:buNone/>
            </a:pPr>
            <a:r>
              <a:rPr lang="en-US" dirty="0"/>
              <a:t>“The intuitive notion of congruence gets lost within the abstract axiomatic system and becomes reduced to a collection of memorized rules. As a result, the development of congruence lacks coherence between middle and high school, which may hinder student understanding.” </a:t>
            </a:r>
          </a:p>
          <a:p>
            <a:pPr marL="0" indent="0">
              <a:buNone/>
            </a:pPr>
            <a:endParaRPr lang="en-US" dirty="0">
              <a:cs typeface="Aleo Regular"/>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
        <p:nvSpPr>
          <p:cNvPr id="9" name="TextBox 8">
            <a:extLst>
              <a:ext uri="{FF2B5EF4-FFF2-40B4-BE49-F238E27FC236}">
                <a16:creationId xmlns:a16="http://schemas.microsoft.com/office/drawing/2014/main" id="{9DE5C505-8FB4-8E4B-BC87-04E39045D45C}"/>
              </a:ext>
            </a:extLst>
          </p:cNvPr>
          <p:cNvSpPr txBox="1"/>
          <p:nvPr/>
        </p:nvSpPr>
        <p:spPr>
          <a:xfrm>
            <a:off x="0" y="512200"/>
            <a:ext cx="9144000" cy="584775"/>
          </a:xfrm>
          <a:prstGeom prst="rect">
            <a:avLst/>
          </a:prstGeom>
          <a:noFill/>
        </p:spPr>
        <p:txBody>
          <a:bodyPr wrap="square" rtlCol="0">
            <a:spAutoFit/>
          </a:bodyPr>
          <a:lstStyle/>
          <a:p>
            <a:r>
              <a:rPr lang="en-US" sz="3200" b="1" dirty="0">
                <a:solidFill>
                  <a:srgbClr val="800080"/>
                </a:solidFill>
                <a:latin typeface="Aleo" panose="020F0502020204030203" pitchFamily="34" charset="77"/>
              </a:rPr>
              <a:t>Using Transformations to Set the Stage for Proof</a:t>
            </a:r>
          </a:p>
        </p:txBody>
      </p:sp>
      <p:sp>
        <p:nvSpPr>
          <p:cNvPr id="2" name="TextBox 1">
            <a:extLst>
              <a:ext uri="{FF2B5EF4-FFF2-40B4-BE49-F238E27FC236}">
                <a16:creationId xmlns:a16="http://schemas.microsoft.com/office/drawing/2014/main" id="{39F4201B-1C11-C943-BE93-5E40D6F82861}"/>
              </a:ext>
            </a:extLst>
          </p:cNvPr>
          <p:cNvSpPr txBox="1"/>
          <p:nvPr/>
        </p:nvSpPr>
        <p:spPr>
          <a:xfrm>
            <a:off x="116378" y="5353390"/>
            <a:ext cx="9027622" cy="400110"/>
          </a:xfrm>
          <a:prstGeom prst="rect">
            <a:avLst/>
          </a:prstGeom>
          <a:noFill/>
        </p:spPr>
        <p:txBody>
          <a:bodyPr wrap="square" rtlCol="0">
            <a:spAutoFit/>
          </a:bodyPr>
          <a:lstStyle/>
          <a:p>
            <a:r>
              <a:rPr lang="en-US" sz="2000" i="1" dirty="0"/>
              <a:t>      Wiles, Lemon, King, May 2019, MTMS vol. 24, issue 7, pg. 416</a:t>
            </a:r>
          </a:p>
        </p:txBody>
      </p:sp>
    </p:spTree>
    <p:extLst>
      <p:ext uri="{BB962C8B-B14F-4D97-AF65-F5344CB8AC3E}">
        <p14:creationId xmlns:p14="http://schemas.microsoft.com/office/powerpoint/2010/main" val="2782264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0648"/>
            <a:ext cx="8229600" cy="4656525"/>
          </a:xfrm>
        </p:spPr>
        <p:txBody>
          <a:bodyPr>
            <a:noAutofit/>
          </a:bodyPr>
          <a:lstStyle/>
          <a:p>
            <a:pPr marL="0" indent="0">
              <a:buNone/>
            </a:pPr>
            <a:r>
              <a:rPr lang="en-US" dirty="0"/>
              <a:t>“When viewed through a transformational lens, however, the intuitive perspective leads seamlessly into a more formal treatment. Informally, congruence can be established through the idea of superposition. In other words, two shapes are congruent if one shape can fit exactly on top of the other.” </a:t>
            </a:r>
          </a:p>
          <a:p>
            <a:pPr marL="0" indent="0">
              <a:buNone/>
            </a:pPr>
            <a:endParaRPr lang="en-US" dirty="0">
              <a:cs typeface="Aleo Regular"/>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
        <p:nvSpPr>
          <p:cNvPr id="9" name="TextBox 8">
            <a:extLst>
              <a:ext uri="{FF2B5EF4-FFF2-40B4-BE49-F238E27FC236}">
                <a16:creationId xmlns:a16="http://schemas.microsoft.com/office/drawing/2014/main" id="{9DE5C505-8FB4-8E4B-BC87-04E39045D45C}"/>
              </a:ext>
            </a:extLst>
          </p:cNvPr>
          <p:cNvSpPr txBox="1"/>
          <p:nvPr/>
        </p:nvSpPr>
        <p:spPr>
          <a:xfrm>
            <a:off x="0" y="512200"/>
            <a:ext cx="9144000" cy="584775"/>
          </a:xfrm>
          <a:prstGeom prst="rect">
            <a:avLst/>
          </a:prstGeom>
          <a:noFill/>
        </p:spPr>
        <p:txBody>
          <a:bodyPr wrap="square" rtlCol="0">
            <a:spAutoFit/>
          </a:bodyPr>
          <a:lstStyle/>
          <a:p>
            <a:r>
              <a:rPr lang="en-US" sz="3200" b="1" dirty="0">
                <a:solidFill>
                  <a:srgbClr val="800080"/>
                </a:solidFill>
                <a:latin typeface="Aleo" panose="020F0502020204030203" pitchFamily="34" charset="77"/>
              </a:rPr>
              <a:t>Using Transformations to Set the Stage for Proof</a:t>
            </a:r>
          </a:p>
        </p:txBody>
      </p:sp>
      <p:sp>
        <p:nvSpPr>
          <p:cNvPr id="2" name="TextBox 1">
            <a:extLst>
              <a:ext uri="{FF2B5EF4-FFF2-40B4-BE49-F238E27FC236}">
                <a16:creationId xmlns:a16="http://schemas.microsoft.com/office/drawing/2014/main" id="{39F4201B-1C11-C943-BE93-5E40D6F82861}"/>
              </a:ext>
            </a:extLst>
          </p:cNvPr>
          <p:cNvSpPr txBox="1"/>
          <p:nvPr/>
        </p:nvSpPr>
        <p:spPr>
          <a:xfrm>
            <a:off x="116378" y="5353390"/>
            <a:ext cx="9027622" cy="400110"/>
          </a:xfrm>
          <a:prstGeom prst="rect">
            <a:avLst/>
          </a:prstGeom>
          <a:noFill/>
        </p:spPr>
        <p:txBody>
          <a:bodyPr wrap="square" rtlCol="0">
            <a:spAutoFit/>
          </a:bodyPr>
          <a:lstStyle/>
          <a:p>
            <a:r>
              <a:rPr lang="en-US" sz="2000" i="1" dirty="0"/>
              <a:t> Wiles, Lemon, King. May 2019, MTMS vol. 24, issue 7, pg. 416</a:t>
            </a:r>
          </a:p>
        </p:txBody>
      </p:sp>
    </p:spTree>
    <p:extLst>
      <p:ext uri="{BB962C8B-B14F-4D97-AF65-F5344CB8AC3E}">
        <p14:creationId xmlns:p14="http://schemas.microsoft.com/office/powerpoint/2010/main" val="923586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2800" b="1" i="1" dirty="0">
                <a:latin typeface="Aleo" panose="020F0502020204030203" pitchFamily="34" charset="0"/>
                <a:cs typeface="Aleo Regular"/>
              </a:rPr>
              <a:t>Engaging in proof</a:t>
            </a:r>
          </a:p>
        </p:txBody>
      </p:sp>
      <p:sp>
        <p:nvSpPr>
          <p:cNvPr id="3" name="Content Placeholder 2"/>
          <p:cNvSpPr>
            <a:spLocks noGrp="1"/>
          </p:cNvSpPr>
          <p:nvPr>
            <p:ph idx="1"/>
          </p:nvPr>
        </p:nvSpPr>
        <p:spPr>
          <a:xfrm>
            <a:off x="182880" y="1600200"/>
            <a:ext cx="8844742" cy="4416973"/>
          </a:xfrm>
        </p:spPr>
        <p:txBody>
          <a:bodyPr>
            <a:normAutofit fontScale="92500"/>
          </a:bodyPr>
          <a:lstStyle/>
          <a:p>
            <a:pPr>
              <a:spcAft>
                <a:spcPts val="1800"/>
              </a:spcAft>
              <a:buClr>
                <a:schemeClr val="accent2"/>
              </a:buClr>
              <a:buFont typeface="Arial" panose="020B0604020202020204" pitchFamily="34" charset="0"/>
              <a:buChar char="•"/>
            </a:pPr>
            <a:r>
              <a:rPr lang="en-US" b="1" dirty="0">
                <a:solidFill>
                  <a:srgbClr val="490A3C"/>
                </a:solidFill>
                <a:latin typeface="Aleo" panose="020F0502020204030203" pitchFamily="34" charset="0"/>
                <a:cs typeface="Aleo Bold Italic"/>
              </a:rPr>
              <a:t>Did any of you attempt to use transformations as you worked on the proofs that you picked up when you came in?</a:t>
            </a:r>
            <a:endParaRPr lang="en-US" b="1" dirty="0">
              <a:solidFill>
                <a:srgbClr val="490A3C"/>
              </a:solidFill>
              <a:latin typeface="Aleo" panose="020F0502020204030203" pitchFamily="34" charset="0"/>
              <a:cs typeface="Aleo Regular"/>
            </a:endParaRPr>
          </a:p>
          <a:p>
            <a:pPr>
              <a:spcAft>
                <a:spcPts val="1800"/>
              </a:spcAft>
              <a:buClr>
                <a:schemeClr val="accent2"/>
              </a:buClr>
              <a:buFont typeface="Arial" panose="020B0604020202020204" pitchFamily="34" charset="0"/>
              <a:buChar char="•"/>
            </a:pPr>
            <a:r>
              <a:rPr lang="en-US" b="1" dirty="0">
                <a:solidFill>
                  <a:srgbClr val="490A3C"/>
                </a:solidFill>
                <a:latin typeface="Aleo" panose="020F0502020204030203" pitchFamily="34" charset="0"/>
                <a:cs typeface="Aleo Regular"/>
              </a:rPr>
              <a:t>Lets look at some work from students.</a:t>
            </a:r>
          </a:p>
          <a:p>
            <a:pPr>
              <a:spcAft>
                <a:spcPts val="1800"/>
              </a:spcAft>
              <a:buClr>
                <a:schemeClr val="accent2"/>
              </a:buClr>
              <a:buFont typeface="Arial" panose="020B0604020202020204" pitchFamily="34" charset="0"/>
              <a:buChar char="•"/>
            </a:pPr>
            <a:r>
              <a:rPr lang="en-US" b="1" dirty="0">
                <a:solidFill>
                  <a:srgbClr val="490A3C"/>
                </a:solidFill>
                <a:latin typeface="Aleo" panose="020F0502020204030203" pitchFamily="34" charset="0"/>
                <a:cs typeface="Aleo Regular"/>
              </a:rPr>
              <a:t>What do you notice? </a:t>
            </a:r>
          </a:p>
          <a:p>
            <a:pPr>
              <a:spcAft>
                <a:spcPts val="1800"/>
              </a:spcAft>
              <a:buClr>
                <a:schemeClr val="accent2"/>
              </a:buClr>
              <a:buFont typeface="Arial" panose="020B0604020202020204" pitchFamily="34" charset="0"/>
              <a:buChar char="•"/>
            </a:pPr>
            <a:r>
              <a:rPr lang="en-US" b="1" dirty="0">
                <a:solidFill>
                  <a:srgbClr val="490A3C"/>
                </a:solidFill>
                <a:latin typeface="Aleo" panose="020F0502020204030203" pitchFamily="34" charset="0"/>
                <a:cs typeface="Aleo Regular"/>
              </a:rPr>
              <a:t>How do students seem to approach the work?</a:t>
            </a:r>
            <a:endParaRPr lang="en-US"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400"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Tree>
    <p:extLst>
      <p:ext uri="{BB962C8B-B14F-4D97-AF65-F5344CB8AC3E}">
        <p14:creationId xmlns:p14="http://schemas.microsoft.com/office/powerpoint/2010/main" val="135796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2800" b="1" i="1" dirty="0">
                <a:latin typeface="Aleo" panose="020F0502020204030203" pitchFamily="34" charset="0"/>
                <a:cs typeface="Aleo Regular"/>
              </a:rPr>
              <a:t>Student seeking to prove using transformations</a:t>
            </a:r>
          </a:p>
        </p:txBody>
      </p:sp>
      <p:sp>
        <p:nvSpPr>
          <p:cNvPr id="3" name="Content Placeholder 2"/>
          <p:cNvSpPr>
            <a:spLocks noGrp="1"/>
          </p:cNvSpPr>
          <p:nvPr>
            <p:ph idx="1"/>
          </p:nvPr>
        </p:nvSpPr>
        <p:spPr>
          <a:xfrm>
            <a:off x="457200" y="1600200"/>
            <a:ext cx="8229600" cy="4012381"/>
          </a:xfrm>
        </p:spPr>
        <p:txBody>
          <a:bodyPr>
            <a:normAutofit/>
          </a:bodyPr>
          <a:lstStyle/>
          <a:p>
            <a:pPr>
              <a:spcAft>
                <a:spcPts val="1800"/>
              </a:spcAft>
              <a:buClr>
                <a:schemeClr val="accent2"/>
              </a:buClr>
              <a:buFont typeface="Arial" panose="020B0604020202020204" pitchFamily="34" charset="0"/>
              <a:buChar char="•"/>
            </a:pPr>
            <a:endParaRPr lang="en-US" sz="2400"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8" name="Picture 7">
            <a:extLst>
              <a:ext uri="{FF2B5EF4-FFF2-40B4-BE49-F238E27FC236}">
                <a16:creationId xmlns:a16="http://schemas.microsoft.com/office/drawing/2014/main" id="{A8B0E783-F294-0548-B5A8-29FF23A2797E}"/>
              </a:ext>
            </a:extLst>
          </p:cNvPr>
          <p:cNvPicPr/>
          <p:nvPr/>
        </p:nvPicPr>
        <p:blipFill>
          <a:blip r:embed="rId5">
            <a:grayscl/>
          </a:blip>
          <a:stretch>
            <a:fillRect/>
          </a:stretch>
        </p:blipFill>
        <p:spPr>
          <a:xfrm>
            <a:off x="497710" y="1252634"/>
            <a:ext cx="8189090" cy="3635249"/>
          </a:xfrm>
          <a:prstGeom prst="rect">
            <a:avLst/>
          </a:prstGeom>
        </p:spPr>
      </p:pic>
    </p:spTree>
    <p:extLst>
      <p:ext uri="{BB962C8B-B14F-4D97-AF65-F5344CB8AC3E}">
        <p14:creationId xmlns:p14="http://schemas.microsoft.com/office/powerpoint/2010/main" val="1461990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2800" b="1" i="1" dirty="0">
                <a:latin typeface="Aleo" panose="020F0502020204030203" pitchFamily="34" charset="0"/>
                <a:cs typeface="Aleo Regular"/>
              </a:rPr>
              <a:t>Student seeking to prove using transformations</a:t>
            </a:r>
          </a:p>
        </p:txBody>
      </p:sp>
      <p:sp>
        <p:nvSpPr>
          <p:cNvPr id="3" name="Content Placeholder 2"/>
          <p:cNvSpPr>
            <a:spLocks noGrp="1"/>
          </p:cNvSpPr>
          <p:nvPr>
            <p:ph idx="1"/>
          </p:nvPr>
        </p:nvSpPr>
        <p:spPr>
          <a:xfrm>
            <a:off x="457200" y="1600200"/>
            <a:ext cx="8229600" cy="4012381"/>
          </a:xfrm>
        </p:spPr>
        <p:txBody>
          <a:bodyPr>
            <a:normAutofit/>
          </a:bodyPr>
          <a:lstStyle/>
          <a:p>
            <a:pPr>
              <a:spcAft>
                <a:spcPts val="1800"/>
              </a:spcAft>
              <a:buClr>
                <a:schemeClr val="accent2"/>
              </a:buClr>
              <a:buFont typeface="Arial" panose="020B0604020202020204" pitchFamily="34" charset="0"/>
              <a:buChar char="•"/>
            </a:pPr>
            <a:endParaRPr lang="en-US" sz="2400"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8" name="Picture 7">
            <a:extLst>
              <a:ext uri="{FF2B5EF4-FFF2-40B4-BE49-F238E27FC236}">
                <a16:creationId xmlns:a16="http://schemas.microsoft.com/office/drawing/2014/main" id="{A8B0E783-F294-0548-B5A8-29FF23A2797E}"/>
              </a:ext>
            </a:extLst>
          </p:cNvPr>
          <p:cNvPicPr/>
          <p:nvPr/>
        </p:nvPicPr>
        <p:blipFill>
          <a:blip r:embed="rId5">
            <a:grayscl/>
          </a:blip>
          <a:stretch>
            <a:fillRect/>
          </a:stretch>
        </p:blipFill>
        <p:spPr>
          <a:xfrm>
            <a:off x="497710" y="1252634"/>
            <a:ext cx="8189090" cy="3635249"/>
          </a:xfrm>
          <a:prstGeom prst="rect">
            <a:avLst/>
          </a:prstGeom>
        </p:spPr>
      </p:pic>
      <p:sp>
        <p:nvSpPr>
          <p:cNvPr id="9" name="Rectangle 8">
            <a:extLst>
              <a:ext uri="{FF2B5EF4-FFF2-40B4-BE49-F238E27FC236}">
                <a16:creationId xmlns:a16="http://schemas.microsoft.com/office/drawing/2014/main" id="{F24D9668-AC28-D946-A7CF-FB74BCE6F9AE}"/>
              </a:ext>
            </a:extLst>
          </p:cNvPr>
          <p:cNvSpPr/>
          <p:nvPr/>
        </p:nvSpPr>
        <p:spPr>
          <a:xfrm>
            <a:off x="665018" y="3092335"/>
            <a:ext cx="3308466" cy="515389"/>
          </a:xfrm>
          <a:prstGeom prst="rect">
            <a:avLst/>
          </a:prstGeom>
          <a:solidFill>
            <a:srgbClr val="FF0000">
              <a:alpha val="34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2357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2800" b="1" i="1" dirty="0">
                <a:latin typeface="Aleo" panose="020F0502020204030203" pitchFamily="34" charset="0"/>
                <a:cs typeface="Aleo Regular"/>
              </a:rPr>
              <a:t>Student seeking to prove using transformations</a:t>
            </a:r>
          </a:p>
        </p:txBody>
      </p:sp>
      <p:sp>
        <p:nvSpPr>
          <p:cNvPr id="3" name="Content Placeholder 2"/>
          <p:cNvSpPr>
            <a:spLocks noGrp="1"/>
          </p:cNvSpPr>
          <p:nvPr>
            <p:ph idx="1"/>
          </p:nvPr>
        </p:nvSpPr>
        <p:spPr>
          <a:xfrm>
            <a:off x="457200" y="1600200"/>
            <a:ext cx="8229600" cy="4012381"/>
          </a:xfrm>
        </p:spPr>
        <p:txBody>
          <a:bodyPr>
            <a:normAutofit/>
          </a:bodyPr>
          <a:lstStyle/>
          <a:p>
            <a:pPr>
              <a:spcAft>
                <a:spcPts val="1800"/>
              </a:spcAft>
              <a:buClr>
                <a:schemeClr val="accent2"/>
              </a:buClr>
              <a:buFont typeface="Arial" panose="020B0604020202020204" pitchFamily="34" charset="0"/>
              <a:buChar char="•"/>
            </a:pPr>
            <a:endParaRPr lang="en-US" sz="2400"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7" name="Picture 6">
            <a:extLst>
              <a:ext uri="{FF2B5EF4-FFF2-40B4-BE49-F238E27FC236}">
                <a16:creationId xmlns:a16="http://schemas.microsoft.com/office/drawing/2014/main" id="{25F706B8-F31D-B346-A515-76D554389DD5}"/>
              </a:ext>
            </a:extLst>
          </p:cNvPr>
          <p:cNvPicPr/>
          <p:nvPr/>
        </p:nvPicPr>
        <p:blipFill>
          <a:blip r:embed="rId5"/>
          <a:stretch>
            <a:fillRect/>
          </a:stretch>
        </p:blipFill>
        <p:spPr>
          <a:xfrm>
            <a:off x="1028700" y="1094566"/>
            <a:ext cx="7086600" cy="5647055"/>
          </a:xfrm>
          <a:prstGeom prst="rect">
            <a:avLst/>
          </a:prstGeom>
        </p:spPr>
      </p:pic>
    </p:spTree>
    <p:extLst>
      <p:ext uri="{BB962C8B-B14F-4D97-AF65-F5344CB8AC3E}">
        <p14:creationId xmlns:p14="http://schemas.microsoft.com/office/powerpoint/2010/main" val="2618376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2800" b="1" i="1" dirty="0">
                <a:latin typeface="Aleo" panose="020F0502020204030203" pitchFamily="34" charset="0"/>
                <a:cs typeface="Aleo Regular"/>
              </a:rPr>
              <a:t>Student seeking to prove using transformations</a:t>
            </a:r>
          </a:p>
        </p:txBody>
      </p:sp>
      <p:sp>
        <p:nvSpPr>
          <p:cNvPr id="3" name="Content Placeholder 2"/>
          <p:cNvSpPr>
            <a:spLocks noGrp="1"/>
          </p:cNvSpPr>
          <p:nvPr>
            <p:ph idx="1"/>
          </p:nvPr>
        </p:nvSpPr>
        <p:spPr>
          <a:xfrm>
            <a:off x="457200" y="1600200"/>
            <a:ext cx="8229600" cy="4012381"/>
          </a:xfrm>
        </p:spPr>
        <p:txBody>
          <a:bodyPr>
            <a:normAutofit/>
          </a:bodyPr>
          <a:lstStyle/>
          <a:p>
            <a:pPr>
              <a:spcAft>
                <a:spcPts val="1800"/>
              </a:spcAft>
              <a:buClr>
                <a:schemeClr val="accent2"/>
              </a:buClr>
              <a:buFont typeface="Arial" panose="020B0604020202020204" pitchFamily="34" charset="0"/>
              <a:buChar char="•"/>
            </a:pPr>
            <a:endParaRPr lang="en-US" sz="2400"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7" name="Picture 6">
            <a:extLst>
              <a:ext uri="{FF2B5EF4-FFF2-40B4-BE49-F238E27FC236}">
                <a16:creationId xmlns:a16="http://schemas.microsoft.com/office/drawing/2014/main" id="{25F706B8-F31D-B346-A515-76D554389DD5}"/>
              </a:ext>
            </a:extLst>
          </p:cNvPr>
          <p:cNvPicPr/>
          <p:nvPr/>
        </p:nvPicPr>
        <p:blipFill>
          <a:blip r:embed="rId5"/>
          <a:stretch>
            <a:fillRect/>
          </a:stretch>
        </p:blipFill>
        <p:spPr>
          <a:xfrm>
            <a:off x="1028700" y="1094566"/>
            <a:ext cx="7086600" cy="5647055"/>
          </a:xfrm>
          <a:prstGeom prst="rect">
            <a:avLst/>
          </a:prstGeom>
        </p:spPr>
      </p:pic>
      <p:sp>
        <p:nvSpPr>
          <p:cNvPr id="8" name="Rectangle 7">
            <a:extLst>
              <a:ext uri="{FF2B5EF4-FFF2-40B4-BE49-F238E27FC236}">
                <a16:creationId xmlns:a16="http://schemas.microsoft.com/office/drawing/2014/main" id="{748B910B-28BE-904B-A4A3-E73971744222}"/>
              </a:ext>
            </a:extLst>
          </p:cNvPr>
          <p:cNvSpPr/>
          <p:nvPr/>
        </p:nvSpPr>
        <p:spPr>
          <a:xfrm>
            <a:off x="2211185" y="1822230"/>
            <a:ext cx="3491345" cy="289203"/>
          </a:xfrm>
          <a:prstGeom prst="rect">
            <a:avLst/>
          </a:prstGeom>
          <a:solidFill>
            <a:srgbClr val="FF0000">
              <a:alpha val="34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12F61E7-0A2A-7B46-83F2-7552559A5001}"/>
              </a:ext>
            </a:extLst>
          </p:cNvPr>
          <p:cNvSpPr/>
          <p:nvPr/>
        </p:nvSpPr>
        <p:spPr>
          <a:xfrm>
            <a:off x="1296785" y="4621876"/>
            <a:ext cx="2443942" cy="332509"/>
          </a:xfrm>
          <a:prstGeom prst="rect">
            <a:avLst/>
          </a:prstGeom>
          <a:solidFill>
            <a:srgbClr val="FF0000">
              <a:alpha val="34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9991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2800" b="1" i="1" dirty="0">
                <a:latin typeface="Aleo" panose="020F0502020204030203" pitchFamily="34" charset="0"/>
                <a:cs typeface="Aleo Regular"/>
              </a:rPr>
              <a:t>Student seeking to prove using transformations</a:t>
            </a:r>
          </a:p>
        </p:txBody>
      </p:sp>
      <p:sp>
        <p:nvSpPr>
          <p:cNvPr id="3" name="Content Placeholder 2"/>
          <p:cNvSpPr>
            <a:spLocks noGrp="1"/>
          </p:cNvSpPr>
          <p:nvPr>
            <p:ph idx="1"/>
          </p:nvPr>
        </p:nvSpPr>
        <p:spPr>
          <a:xfrm>
            <a:off x="457200" y="1600200"/>
            <a:ext cx="8229600" cy="4012381"/>
          </a:xfrm>
        </p:spPr>
        <p:txBody>
          <a:bodyPr>
            <a:normAutofit/>
          </a:bodyPr>
          <a:lstStyle/>
          <a:p>
            <a:pPr>
              <a:spcAft>
                <a:spcPts val="1800"/>
              </a:spcAft>
              <a:buClr>
                <a:schemeClr val="accent2"/>
              </a:buClr>
              <a:buFont typeface="Arial" panose="020B0604020202020204" pitchFamily="34" charset="0"/>
              <a:buChar char="•"/>
            </a:pPr>
            <a:endParaRPr lang="en-US" sz="2400"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7" name="Picture 6">
            <a:extLst>
              <a:ext uri="{FF2B5EF4-FFF2-40B4-BE49-F238E27FC236}">
                <a16:creationId xmlns:a16="http://schemas.microsoft.com/office/drawing/2014/main" id="{B76CA782-BAE1-D545-BCAC-99302013CD1A}"/>
              </a:ext>
            </a:extLst>
          </p:cNvPr>
          <p:cNvPicPr/>
          <p:nvPr/>
        </p:nvPicPr>
        <p:blipFill>
          <a:blip r:embed="rId5"/>
          <a:stretch>
            <a:fillRect/>
          </a:stretch>
        </p:blipFill>
        <p:spPr>
          <a:xfrm>
            <a:off x="457199" y="1097280"/>
            <a:ext cx="7556269" cy="5760719"/>
          </a:xfrm>
          <a:prstGeom prst="rect">
            <a:avLst/>
          </a:prstGeom>
        </p:spPr>
      </p:pic>
      <p:sp>
        <p:nvSpPr>
          <p:cNvPr id="11" name="Rectangle 10">
            <a:extLst>
              <a:ext uri="{FF2B5EF4-FFF2-40B4-BE49-F238E27FC236}">
                <a16:creationId xmlns:a16="http://schemas.microsoft.com/office/drawing/2014/main" id="{8F03A259-9CB1-1D4B-BE38-34C3EBDC6569}"/>
              </a:ext>
            </a:extLst>
          </p:cNvPr>
          <p:cNvSpPr/>
          <p:nvPr/>
        </p:nvSpPr>
        <p:spPr>
          <a:xfrm>
            <a:off x="598516" y="5472997"/>
            <a:ext cx="2472382" cy="1385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9968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008"/>
            <a:ext cx="8229600" cy="5751166"/>
          </a:xfrm>
        </p:spPr>
        <p:txBody>
          <a:bodyPr>
            <a:normAutofit/>
          </a:bodyPr>
          <a:lstStyle/>
          <a:p>
            <a:pPr algn="l"/>
            <a:r>
              <a:rPr lang="en-US" sz="2800" b="1" i="1" dirty="0">
                <a:solidFill>
                  <a:srgbClr val="490A3C"/>
                </a:solidFill>
                <a:latin typeface="Aleo" panose="020F0502020204030203" pitchFamily="34" charset="0"/>
                <a:cs typeface="Aleo Bold Italic"/>
              </a:rPr>
              <a:t>What is your experience approaching Geometry from a transformational perspective?</a:t>
            </a:r>
            <a:br>
              <a:rPr lang="en-US" sz="2800" b="1" i="1" dirty="0">
                <a:solidFill>
                  <a:srgbClr val="490A3C"/>
                </a:solidFill>
                <a:latin typeface="Aleo" panose="020F0502020204030203" pitchFamily="34" charset="0"/>
                <a:cs typeface="Aleo Bold Italic"/>
              </a:rPr>
            </a:br>
            <a:br>
              <a:rPr lang="en-US" sz="2800" b="1" i="1" dirty="0">
                <a:solidFill>
                  <a:srgbClr val="490A3C"/>
                </a:solidFill>
                <a:latin typeface="Aleo" panose="020F0502020204030203" pitchFamily="34" charset="0"/>
                <a:cs typeface="Aleo Bold Italic"/>
              </a:rPr>
            </a:br>
            <a:br>
              <a:rPr lang="en-US" sz="2800" b="1" i="1" dirty="0">
                <a:solidFill>
                  <a:srgbClr val="490A3C"/>
                </a:solidFill>
                <a:latin typeface="Aleo" panose="020F0502020204030203" pitchFamily="34" charset="0"/>
                <a:cs typeface="Aleo Bold Italic"/>
              </a:rPr>
            </a:br>
            <a:r>
              <a:rPr lang="en-US" sz="2800" b="1" i="1" dirty="0">
                <a:solidFill>
                  <a:srgbClr val="490A3C"/>
                </a:solidFill>
                <a:latin typeface="Aleo" panose="020F0502020204030203" pitchFamily="34" charset="0"/>
                <a:cs typeface="Aleo Bold Italic"/>
              </a:rPr>
              <a:t>What’s does it mean to approach Geometry from a transformational perspective?</a:t>
            </a:r>
            <a:br>
              <a:rPr lang="en-US" sz="2800" b="1" i="1" dirty="0">
                <a:solidFill>
                  <a:srgbClr val="490A3C"/>
                </a:solidFill>
                <a:latin typeface="Aleo" panose="020F0502020204030203" pitchFamily="34" charset="0"/>
                <a:cs typeface="Aleo Bold Italic"/>
              </a:rPr>
            </a:br>
            <a:br>
              <a:rPr lang="en-US" sz="2800" b="1" i="1" dirty="0">
                <a:solidFill>
                  <a:srgbClr val="490A3C"/>
                </a:solidFill>
                <a:latin typeface="Aleo" panose="020F0502020204030203" pitchFamily="34" charset="0"/>
                <a:cs typeface="Aleo Bold Italic"/>
              </a:rPr>
            </a:br>
            <a:br>
              <a:rPr lang="en-US" sz="2800" b="1" i="1" dirty="0">
                <a:solidFill>
                  <a:srgbClr val="490A3C"/>
                </a:solidFill>
                <a:latin typeface="Aleo" panose="020F0502020204030203" pitchFamily="34" charset="0"/>
                <a:cs typeface="Aleo Bold Italic"/>
              </a:rPr>
            </a:br>
            <a:r>
              <a:rPr lang="en-US" sz="2800" b="1" i="1" dirty="0">
                <a:solidFill>
                  <a:srgbClr val="490A3C"/>
                </a:solidFill>
                <a:latin typeface="Aleo" panose="020F0502020204030203" pitchFamily="34" charset="0"/>
                <a:cs typeface="Aleo Bold Italic"/>
              </a:rPr>
              <a:t>A progression that embraces this approach.</a:t>
            </a:r>
            <a:br>
              <a:rPr lang="en-US" sz="2800" b="1" i="1" dirty="0">
                <a:solidFill>
                  <a:srgbClr val="490A3C"/>
                </a:solidFill>
                <a:latin typeface="Aleo" panose="020F0502020204030203" pitchFamily="34" charset="0"/>
                <a:cs typeface="Aleo Bold Italic"/>
              </a:rPr>
            </a:br>
            <a:endParaRPr lang="en-US" sz="2800" b="1" i="1" dirty="0">
              <a:solidFill>
                <a:srgbClr val="490A3C"/>
              </a:solidFill>
              <a:latin typeface="Aleo" panose="020F0502020204030203" pitchFamily="34" charset="0"/>
              <a:cs typeface="Aleo Bold Italic"/>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Tree>
    <p:extLst>
      <p:ext uri="{BB962C8B-B14F-4D97-AF65-F5344CB8AC3E}">
        <p14:creationId xmlns:p14="http://schemas.microsoft.com/office/powerpoint/2010/main" val="1357966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2800" b="1" i="1" dirty="0">
                <a:latin typeface="Aleo" panose="020F0502020204030203" pitchFamily="34" charset="0"/>
                <a:cs typeface="Aleo Regular"/>
              </a:rPr>
              <a:t>Student seeking to prove using transformations</a:t>
            </a:r>
          </a:p>
        </p:txBody>
      </p:sp>
      <p:sp>
        <p:nvSpPr>
          <p:cNvPr id="3" name="Content Placeholder 2"/>
          <p:cNvSpPr>
            <a:spLocks noGrp="1"/>
          </p:cNvSpPr>
          <p:nvPr>
            <p:ph idx="1"/>
          </p:nvPr>
        </p:nvSpPr>
        <p:spPr>
          <a:xfrm>
            <a:off x="457200" y="1600200"/>
            <a:ext cx="8229600" cy="4012381"/>
          </a:xfrm>
        </p:spPr>
        <p:txBody>
          <a:bodyPr>
            <a:normAutofit/>
          </a:bodyPr>
          <a:lstStyle/>
          <a:p>
            <a:pPr>
              <a:spcAft>
                <a:spcPts val="1800"/>
              </a:spcAft>
              <a:buClr>
                <a:schemeClr val="accent2"/>
              </a:buClr>
              <a:buFont typeface="Arial" panose="020B0604020202020204" pitchFamily="34" charset="0"/>
              <a:buChar char="•"/>
            </a:pPr>
            <a:endParaRPr lang="en-US" sz="2400"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7" name="Picture 6">
            <a:extLst>
              <a:ext uri="{FF2B5EF4-FFF2-40B4-BE49-F238E27FC236}">
                <a16:creationId xmlns:a16="http://schemas.microsoft.com/office/drawing/2014/main" id="{B76CA782-BAE1-D545-BCAC-99302013CD1A}"/>
              </a:ext>
            </a:extLst>
          </p:cNvPr>
          <p:cNvPicPr/>
          <p:nvPr/>
        </p:nvPicPr>
        <p:blipFill>
          <a:blip r:embed="rId5"/>
          <a:stretch>
            <a:fillRect/>
          </a:stretch>
        </p:blipFill>
        <p:spPr>
          <a:xfrm>
            <a:off x="457199" y="1097280"/>
            <a:ext cx="7556269" cy="5760719"/>
          </a:xfrm>
          <a:prstGeom prst="rect">
            <a:avLst/>
          </a:prstGeom>
        </p:spPr>
      </p:pic>
      <p:sp>
        <p:nvSpPr>
          <p:cNvPr id="8" name="Rectangle 7">
            <a:extLst>
              <a:ext uri="{FF2B5EF4-FFF2-40B4-BE49-F238E27FC236}">
                <a16:creationId xmlns:a16="http://schemas.microsoft.com/office/drawing/2014/main" id="{492ED103-509B-B34F-89B1-5B4AE6782C67}"/>
              </a:ext>
            </a:extLst>
          </p:cNvPr>
          <p:cNvSpPr/>
          <p:nvPr/>
        </p:nvSpPr>
        <p:spPr>
          <a:xfrm>
            <a:off x="5818383" y="4648557"/>
            <a:ext cx="2195086" cy="422207"/>
          </a:xfrm>
          <a:prstGeom prst="rect">
            <a:avLst/>
          </a:prstGeom>
          <a:solidFill>
            <a:srgbClr val="FF0000">
              <a:alpha val="34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7BF9303-C0CA-8F48-A51E-FF1C84E032ED}"/>
              </a:ext>
            </a:extLst>
          </p:cNvPr>
          <p:cNvSpPr/>
          <p:nvPr/>
        </p:nvSpPr>
        <p:spPr>
          <a:xfrm>
            <a:off x="3137790" y="3346123"/>
            <a:ext cx="3303520" cy="527608"/>
          </a:xfrm>
          <a:prstGeom prst="rect">
            <a:avLst/>
          </a:prstGeom>
          <a:solidFill>
            <a:srgbClr val="FF0000">
              <a:alpha val="34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50A31D4-7B19-7540-9ED0-8E9AC0591D68}"/>
              </a:ext>
            </a:extLst>
          </p:cNvPr>
          <p:cNvSpPr/>
          <p:nvPr/>
        </p:nvSpPr>
        <p:spPr>
          <a:xfrm>
            <a:off x="5485345" y="6000606"/>
            <a:ext cx="2345243" cy="434617"/>
          </a:xfrm>
          <a:prstGeom prst="rect">
            <a:avLst/>
          </a:prstGeom>
          <a:solidFill>
            <a:srgbClr val="FF0000">
              <a:alpha val="34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F03A259-9CB1-1D4B-BE38-34C3EBDC6569}"/>
              </a:ext>
            </a:extLst>
          </p:cNvPr>
          <p:cNvSpPr/>
          <p:nvPr/>
        </p:nvSpPr>
        <p:spPr>
          <a:xfrm>
            <a:off x="598516" y="5472997"/>
            <a:ext cx="2472382" cy="13850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4772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2800" b="1" i="1" dirty="0">
                <a:latin typeface="Aleo" panose="020F0502020204030203" pitchFamily="34" charset="0"/>
                <a:cs typeface="Aleo Regular"/>
              </a:rPr>
              <a:t>Engaging in proof</a:t>
            </a:r>
          </a:p>
        </p:txBody>
      </p:sp>
      <p:sp>
        <p:nvSpPr>
          <p:cNvPr id="3" name="Content Placeholder 2"/>
          <p:cNvSpPr>
            <a:spLocks noGrp="1"/>
          </p:cNvSpPr>
          <p:nvPr>
            <p:ph idx="1"/>
          </p:nvPr>
        </p:nvSpPr>
        <p:spPr>
          <a:xfrm>
            <a:off x="457200" y="1600200"/>
            <a:ext cx="8229600" cy="4012381"/>
          </a:xfrm>
        </p:spPr>
        <p:txBody>
          <a:bodyPr>
            <a:normAutofit/>
          </a:bodyPr>
          <a:lstStyle/>
          <a:p>
            <a:pPr>
              <a:spcAft>
                <a:spcPts val="1800"/>
              </a:spcAft>
              <a:buClr>
                <a:schemeClr val="accent2"/>
              </a:buClr>
              <a:buFont typeface="Arial" panose="020B0604020202020204" pitchFamily="34" charset="0"/>
              <a:buChar char="•"/>
            </a:pPr>
            <a:r>
              <a:rPr lang="en-US" b="1" dirty="0">
                <a:solidFill>
                  <a:srgbClr val="490A3C"/>
                </a:solidFill>
                <a:latin typeface="Aleo" panose="020F0502020204030203" pitchFamily="34" charset="0"/>
                <a:cs typeface="Aleo Bold Italic"/>
              </a:rPr>
              <a:t>What led to this student work?</a:t>
            </a:r>
          </a:p>
          <a:p>
            <a:pPr>
              <a:spcAft>
                <a:spcPts val="1800"/>
              </a:spcAft>
              <a:buClr>
                <a:schemeClr val="accent2"/>
              </a:buClr>
              <a:buFont typeface="Arial" panose="020B0604020202020204" pitchFamily="34" charset="0"/>
              <a:buChar char="•"/>
            </a:pPr>
            <a:r>
              <a:rPr lang="en-US" b="1" dirty="0">
                <a:solidFill>
                  <a:srgbClr val="490A3C"/>
                </a:solidFill>
                <a:latin typeface="Aleo" panose="020F0502020204030203" pitchFamily="34" charset="0"/>
                <a:cs typeface="Aleo Regular"/>
              </a:rPr>
              <a:t>What learning experiences were provided to cultivate the use of transformations as a tool when proving?</a:t>
            </a:r>
            <a:endParaRPr lang="en-US"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400"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Tree>
    <p:extLst>
      <p:ext uri="{BB962C8B-B14F-4D97-AF65-F5344CB8AC3E}">
        <p14:creationId xmlns:p14="http://schemas.microsoft.com/office/powerpoint/2010/main" val="4074277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307377"/>
          </a:xfrm>
        </p:spPr>
        <p:txBody>
          <a:bodyPr>
            <a:normAutofit/>
          </a:bodyPr>
          <a:lstStyle/>
          <a:p>
            <a:pPr algn="l">
              <a:spcAft>
                <a:spcPts val="1800"/>
              </a:spcAft>
            </a:pPr>
            <a:r>
              <a:rPr lang="en-US" sz="2800" b="1" i="1" dirty="0">
                <a:latin typeface="Aleo" panose="020F0502020204030203" pitchFamily="34" charset="0"/>
                <a:cs typeface="Aleo Regular"/>
              </a:rPr>
              <a:t>Learning Cycle: </a:t>
            </a:r>
            <a:br>
              <a:rPr lang="en-US" sz="2800" b="1" i="1" dirty="0">
                <a:latin typeface="Aleo" panose="020F0502020204030203" pitchFamily="34" charset="0"/>
                <a:cs typeface="Aleo Regular"/>
              </a:rPr>
            </a:br>
            <a:r>
              <a:rPr lang="en-US" sz="2800" b="1" i="1" dirty="0">
                <a:latin typeface="Aleo" panose="020F0502020204030203" pitchFamily="34" charset="0"/>
                <a:cs typeface="Aleo Regular"/>
              </a:rPr>
              <a:t>meaningful development over time</a:t>
            </a:r>
            <a:endParaRPr lang="en-US" sz="2000" b="1" i="1" dirty="0">
              <a:latin typeface="Aleo" panose="020F0502020204030203" pitchFamily="34" charset="0"/>
              <a:cs typeface="Aleo Regular"/>
            </a:endParaRPr>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
        <p:nvSpPr>
          <p:cNvPr id="9" name="Content Placeholder 8"/>
          <p:cNvSpPr>
            <a:spLocks noGrp="1"/>
          </p:cNvSpPr>
          <p:nvPr>
            <p:ph idx="1"/>
          </p:nvPr>
        </p:nvSpPr>
        <p:spPr>
          <a:xfrm>
            <a:off x="457200" y="1417638"/>
            <a:ext cx="8229600" cy="4708525"/>
          </a:xfrm>
        </p:spPr>
        <p:txBody>
          <a:bodyPr>
            <a:noAutofit/>
          </a:bodyPr>
          <a:lstStyle/>
          <a:p>
            <a:pPr>
              <a:buNone/>
            </a:pPr>
            <a:r>
              <a:rPr lang="en-US" sz="2000">
                <a:latin typeface="Cambria"/>
                <a:cs typeface="Cambria"/>
              </a:rPr>
              <a:t> </a:t>
            </a:r>
            <a:endParaRPr lang="en-US" sz="2000" dirty="0">
              <a:latin typeface="Cambria"/>
              <a:cs typeface="Cambria"/>
            </a:endParaRPr>
          </a:p>
        </p:txBody>
      </p:sp>
      <p:graphicFrame>
        <p:nvGraphicFramePr>
          <p:cNvPr id="7" name="Content Placeholder 3"/>
          <p:cNvGraphicFramePr>
            <a:graphicFrameLocks/>
          </p:cNvGraphicFramePr>
          <p:nvPr>
            <p:extLst/>
          </p:nvPr>
        </p:nvGraphicFramePr>
        <p:xfrm>
          <a:off x="1485900" y="1749501"/>
          <a:ext cx="5943600" cy="30861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7"/>
          <p:cNvPicPr/>
          <p:nvPr/>
        </p:nvPicPr>
        <p:blipFill>
          <a:blip r:embed="rId10"/>
          <a:srcRect/>
          <a:stretch>
            <a:fillRect/>
          </a:stretch>
        </p:blipFill>
        <p:spPr bwMode="auto">
          <a:xfrm flipH="1">
            <a:off x="6198627" y="1749501"/>
            <a:ext cx="1429951" cy="967627"/>
          </a:xfrm>
          <a:prstGeom prst="rect">
            <a:avLst/>
          </a:prstGeom>
          <a:noFill/>
          <a:ln w="9525">
            <a:noFill/>
            <a:miter lim="800000"/>
            <a:headEnd/>
            <a:tailEnd/>
          </a:ln>
        </p:spPr>
      </p:pic>
      <p:pic>
        <p:nvPicPr>
          <p:cNvPr id="10" name="Picture 9"/>
          <p:cNvPicPr/>
          <p:nvPr/>
        </p:nvPicPr>
        <p:blipFill>
          <a:blip r:embed="rId11"/>
          <a:srcRect/>
          <a:stretch>
            <a:fillRect/>
          </a:stretch>
        </p:blipFill>
        <p:spPr bwMode="auto">
          <a:xfrm>
            <a:off x="2385810" y="4067671"/>
            <a:ext cx="1256404" cy="1239838"/>
          </a:xfrm>
          <a:prstGeom prst="rect">
            <a:avLst/>
          </a:prstGeom>
          <a:noFill/>
          <a:ln w="9525">
            <a:noFill/>
            <a:miter lim="800000"/>
            <a:headEnd/>
            <a:tailEnd/>
          </a:ln>
        </p:spPr>
      </p:pic>
      <p:pic>
        <p:nvPicPr>
          <p:cNvPr id="12" name="Picture 11"/>
          <p:cNvPicPr/>
          <p:nvPr/>
        </p:nvPicPr>
        <p:blipFill>
          <a:blip r:embed="rId12"/>
          <a:srcRect/>
          <a:stretch>
            <a:fillRect/>
          </a:stretch>
        </p:blipFill>
        <p:spPr bwMode="auto">
          <a:xfrm>
            <a:off x="5404622" y="4075102"/>
            <a:ext cx="1042839" cy="1232407"/>
          </a:xfrm>
          <a:prstGeom prst="rect">
            <a:avLst/>
          </a:prstGeom>
          <a:noFill/>
          <a:ln w="9525">
            <a:noFill/>
            <a:miter lim="800000"/>
            <a:headEnd/>
            <a:tailEnd/>
          </a:ln>
        </p:spPr>
      </p:pic>
      <p:sp>
        <p:nvSpPr>
          <p:cNvPr id="5" name="TextBox 4"/>
          <p:cNvSpPr txBox="1"/>
          <p:nvPr/>
        </p:nvSpPr>
        <p:spPr>
          <a:xfrm>
            <a:off x="6198627" y="2736372"/>
            <a:ext cx="1673915" cy="369332"/>
          </a:xfrm>
          <a:prstGeom prst="rect">
            <a:avLst/>
          </a:prstGeom>
          <a:noFill/>
        </p:spPr>
        <p:txBody>
          <a:bodyPr wrap="square" rtlCol="0">
            <a:spAutoFit/>
          </a:bodyPr>
          <a:lstStyle/>
          <a:p>
            <a:r>
              <a:rPr lang="en-US" dirty="0"/>
              <a:t>Leaping Lizards</a:t>
            </a:r>
          </a:p>
        </p:txBody>
      </p:sp>
      <p:sp>
        <p:nvSpPr>
          <p:cNvPr id="13" name="TextBox 12"/>
          <p:cNvSpPr txBox="1"/>
          <p:nvPr/>
        </p:nvSpPr>
        <p:spPr>
          <a:xfrm>
            <a:off x="5404622" y="5363322"/>
            <a:ext cx="1414750" cy="369332"/>
          </a:xfrm>
          <a:prstGeom prst="rect">
            <a:avLst/>
          </a:prstGeom>
          <a:noFill/>
        </p:spPr>
        <p:txBody>
          <a:bodyPr wrap="square" rtlCol="0">
            <a:spAutoFit/>
          </a:bodyPr>
          <a:lstStyle/>
          <a:p>
            <a:r>
              <a:rPr lang="en-US" dirty="0"/>
              <a:t>Is It Right?</a:t>
            </a:r>
          </a:p>
        </p:txBody>
      </p:sp>
      <p:sp>
        <p:nvSpPr>
          <p:cNvPr id="14" name="TextBox 13"/>
          <p:cNvSpPr txBox="1"/>
          <p:nvPr/>
        </p:nvSpPr>
        <p:spPr>
          <a:xfrm>
            <a:off x="2641713" y="5307509"/>
            <a:ext cx="1673915" cy="369332"/>
          </a:xfrm>
          <a:prstGeom prst="rect">
            <a:avLst/>
          </a:prstGeom>
          <a:noFill/>
        </p:spPr>
        <p:txBody>
          <a:bodyPr wrap="square" rtlCol="0">
            <a:spAutoFit/>
          </a:bodyPr>
          <a:lstStyle/>
          <a:p>
            <a:r>
              <a:rPr lang="en-US" dirty="0"/>
              <a:t>Leap Frog</a:t>
            </a:r>
          </a:p>
        </p:txBody>
      </p:sp>
      <p:sp>
        <p:nvSpPr>
          <p:cNvPr id="15" name="TextBox 14"/>
          <p:cNvSpPr txBox="1"/>
          <p:nvPr/>
        </p:nvSpPr>
        <p:spPr>
          <a:xfrm>
            <a:off x="1485900" y="2888772"/>
            <a:ext cx="1673915" cy="369332"/>
          </a:xfrm>
          <a:prstGeom prst="rect">
            <a:avLst/>
          </a:prstGeom>
          <a:noFill/>
        </p:spPr>
        <p:txBody>
          <a:bodyPr wrap="square" rtlCol="0">
            <a:spAutoFit/>
          </a:bodyPr>
          <a:lstStyle/>
          <a:p>
            <a:r>
              <a:rPr lang="en-US" dirty="0"/>
              <a:t>Leap Year</a:t>
            </a:r>
          </a:p>
        </p:txBody>
      </p:sp>
      <p:pic>
        <p:nvPicPr>
          <p:cNvPr id="16" name="Picture 15"/>
          <p:cNvPicPr>
            <a:picLocks noChangeAspect="1"/>
          </p:cNvPicPr>
          <p:nvPr/>
        </p:nvPicPr>
        <p:blipFill>
          <a:blip r:embed="rId13"/>
          <a:stretch>
            <a:fillRect/>
          </a:stretch>
        </p:blipFill>
        <p:spPr>
          <a:xfrm>
            <a:off x="1183961" y="1678873"/>
            <a:ext cx="1457752" cy="1038255"/>
          </a:xfrm>
          <a:prstGeom prst="rect">
            <a:avLst/>
          </a:prstGeom>
        </p:spPr>
      </p:pic>
    </p:spTree>
    <p:extLst>
      <p:ext uri="{BB962C8B-B14F-4D97-AF65-F5344CB8AC3E}">
        <p14:creationId xmlns:p14="http://schemas.microsoft.com/office/powerpoint/2010/main" val="3594614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2800" b="1" i="1" dirty="0">
                <a:latin typeface="Aleo" panose="020F0502020204030203" pitchFamily="34" charset="0"/>
                <a:cs typeface="Aleo Regular"/>
              </a:rPr>
              <a:t>Leaping Lizards</a:t>
            </a:r>
            <a:br>
              <a:rPr lang="en-US" sz="2800" b="1" i="1" dirty="0">
                <a:latin typeface="Aleo" panose="020F0502020204030203" pitchFamily="34" charset="0"/>
                <a:cs typeface="Aleo Regular"/>
              </a:rPr>
            </a:br>
            <a:r>
              <a:rPr lang="en-US" sz="2000" b="1" i="1" dirty="0">
                <a:latin typeface="Aleo" panose="020F0502020204030203" pitchFamily="34" charset="0"/>
                <a:cs typeface="Aleo Regular"/>
              </a:rPr>
              <a:t>A Develop Understanding Task</a:t>
            </a:r>
            <a:endParaRPr lang="en-US" sz="2800" b="1" i="1" dirty="0">
              <a:latin typeface="Aleo" panose="020F0502020204030203" pitchFamily="34" charset="0"/>
              <a:cs typeface="Aleo Regular"/>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7" name="Content Placeholder 6"/>
          <p:cNvPicPr>
            <a:picLocks noGrp="1"/>
          </p:cNvPicPr>
          <p:nvPr>
            <p:ph idx="1"/>
          </p:nvPr>
        </p:nvPicPr>
        <p:blipFill>
          <a:blip r:embed="rId5"/>
          <a:srcRect l="-43830" r="-43830"/>
          <a:stretch>
            <a:fillRect/>
          </a:stretch>
        </p:blipFill>
        <p:spPr bwMode="auto">
          <a:xfrm>
            <a:off x="-1788291" y="1617768"/>
            <a:ext cx="8903985" cy="4211744"/>
          </a:xfrm>
          <a:prstGeom prst="rect">
            <a:avLst/>
          </a:prstGeom>
          <a:noFill/>
          <a:ln w="9525">
            <a:noFill/>
            <a:miter lim="800000"/>
            <a:headEnd/>
            <a:tailEnd/>
          </a:ln>
        </p:spPr>
      </p:pic>
      <p:pic>
        <p:nvPicPr>
          <p:cNvPr id="8" name="Picture 7"/>
          <p:cNvPicPr/>
          <p:nvPr/>
        </p:nvPicPr>
        <p:blipFill>
          <a:blip r:embed="rId6"/>
          <a:srcRect/>
          <a:stretch>
            <a:fillRect/>
          </a:stretch>
        </p:blipFill>
        <p:spPr bwMode="auto">
          <a:xfrm flipH="1">
            <a:off x="7256849" y="450011"/>
            <a:ext cx="1429951" cy="967627"/>
          </a:xfrm>
          <a:prstGeom prst="rect">
            <a:avLst/>
          </a:prstGeom>
          <a:noFill/>
          <a:ln w="9525">
            <a:noFill/>
            <a:miter lim="800000"/>
            <a:headEnd/>
            <a:tailEnd/>
          </a:ln>
        </p:spPr>
      </p:pic>
      <p:sp>
        <p:nvSpPr>
          <p:cNvPr id="3" name="TextBox 2">
            <a:extLst>
              <a:ext uri="{FF2B5EF4-FFF2-40B4-BE49-F238E27FC236}">
                <a16:creationId xmlns:a16="http://schemas.microsoft.com/office/drawing/2014/main" id="{43EA9AF2-605B-1F42-A504-FFE6BD63C089}"/>
              </a:ext>
            </a:extLst>
          </p:cNvPr>
          <p:cNvSpPr txBox="1"/>
          <p:nvPr/>
        </p:nvSpPr>
        <p:spPr>
          <a:xfrm>
            <a:off x="5664961" y="1617768"/>
            <a:ext cx="3183775" cy="2862322"/>
          </a:xfrm>
          <a:prstGeom prst="rect">
            <a:avLst/>
          </a:prstGeom>
          <a:noFill/>
        </p:spPr>
        <p:txBody>
          <a:bodyPr wrap="square" rtlCol="0">
            <a:spAutoFit/>
          </a:bodyPr>
          <a:lstStyle/>
          <a:p>
            <a:r>
              <a:rPr lang="en-US" dirty="0"/>
              <a:t>Mathematics Vision Project</a:t>
            </a:r>
          </a:p>
          <a:p>
            <a:r>
              <a:rPr lang="en-US" dirty="0"/>
              <a:t>Math 1 Module 6</a:t>
            </a:r>
          </a:p>
          <a:p>
            <a:r>
              <a:rPr lang="en-US" dirty="0"/>
              <a:t>Geometry Module 1</a:t>
            </a:r>
          </a:p>
          <a:p>
            <a:r>
              <a:rPr lang="en-US" b="1" dirty="0"/>
              <a:t>mathematicsvisionproject.org</a:t>
            </a:r>
          </a:p>
          <a:p>
            <a:endParaRPr lang="en-US" b="1" dirty="0"/>
          </a:p>
          <a:p>
            <a:r>
              <a:rPr lang="en-US" dirty="0"/>
              <a:t>See further discussion </a:t>
            </a:r>
            <a:br>
              <a:rPr lang="en-US" dirty="0"/>
            </a:br>
            <a:r>
              <a:rPr lang="en-US" dirty="0"/>
              <a:t>(Wiles, Lemon, King coming in May 2019 Mathematics Teaching in the Middle School. Vol. 20, Issue 7.)</a:t>
            </a:r>
          </a:p>
        </p:txBody>
      </p:sp>
    </p:spTree>
    <p:extLst>
      <p:ext uri="{BB962C8B-B14F-4D97-AF65-F5344CB8AC3E}">
        <p14:creationId xmlns:p14="http://schemas.microsoft.com/office/powerpoint/2010/main" val="1357966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55" y="274638"/>
            <a:ext cx="8645237" cy="1325562"/>
          </a:xfrm>
        </p:spPr>
        <p:txBody>
          <a:bodyPr>
            <a:normAutofit/>
          </a:bodyPr>
          <a:lstStyle/>
          <a:p>
            <a:pPr algn="l">
              <a:spcAft>
                <a:spcPts val="1800"/>
              </a:spcAft>
            </a:pPr>
            <a:r>
              <a:rPr lang="en-US" sz="2800" b="1" i="1" dirty="0">
                <a:latin typeface="Aleo" panose="020F0502020204030203" pitchFamily="34" charset="0"/>
                <a:cs typeface="Aleo Regular"/>
              </a:rPr>
              <a:t>Students developing definitions of transformations and an understanding of their underlying structure</a:t>
            </a:r>
          </a:p>
        </p:txBody>
      </p:sp>
      <p:sp>
        <p:nvSpPr>
          <p:cNvPr id="3" name="Content Placeholder 2"/>
          <p:cNvSpPr>
            <a:spLocks noGrp="1"/>
          </p:cNvSpPr>
          <p:nvPr>
            <p:ph idx="1"/>
          </p:nvPr>
        </p:nvSpPr>
        <p:spPr>
          <a:xfrm>
            <a:off x="457200" y="1600200"/>
            <a:ext cx="8229600" cy="4012381"/>
          </a:xfrm>
        </p:spPr>
        <p:txBody>
          <a:bodyPr>
            <a:normAutofit/>
          </a:bodyPr>
          <a:lstStyle/>
          <a:p>
            <a:pPr>
              <a:spcAft>
                <a:spcPts val="1800"/>
              </a:spcAft>
              <a:buClr>
                <a:schemeClr val="accent2"/>
              </a:buClr>
              <a:buFont typeface="Arial" panose="020B0604020202020204" pitchFamily="34" charset="0"/>
              <a:buChar char="•"/>
            </a:pPr>
            <a:endParaRPr lang="en-US" sz="2400"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123906" name="Picture 2" descr="https://lh4.googleusercontent.com/vhwBdW-IkrS4b40u6Vn1Tbd9SO6cdzpS6oyDwiuYbYgszjmMFylQW7Vxf1YxEV8CqiBEDtQALIbn0iHUzVXUMoS96TTAbAGJOnGOkxSaLBLzFD2jv5j6VVJ9J5mb17ZNCiIP3XUg">
            <a:extLst>
              <a:ext uri="{FF2B5EF4-FFF2-40B4-BE49-F238E27FC236}">
                <a16:creationId xmlns:a16="http://schemas.microsoft.com/office/drawing/2014/main" id="{47A89E8F-3250-6640-AF5A-8446174B26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943" y="1600200"/>
            <a:ext cx="7494428" cy="4229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683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55" y="274638"/>
            <a:ext cx="8645237" cy="1325562"/>
          </a:xfrm>
        </p:spPr>
        <p:txBody>
          <a:bodyPr>
            <a:normAutofit/>
          </a:bodyPr>
          <a:lstStyle/>
          <a:p>
            <a:pPr algn="l">
              <a:spcAft>
                <a:spcPts val="1800"/>
              </a:spcAft>
            </a:pPr>
            <a:r>
              <a:rPr lang="en-US" sz="2800" b="1" i="1" dirty="0">
                <a:latin typeface="Aleo" panose="020F0502020204030203" pitchFamily="34" charset="0"/>
                <a:cs typeface="Aleo Regular"/>
              </a:rPr>
              <a:t>Students developing definitions of transformations and an understanding of their underlying structure</a:t>
            </a:r>
          </a:p>
        </p:txBody>
      </p:sp>
      <p:sp>
        <p:nvSpPr>
          <p:cNvPr id="3" name="Content Placeholder 2"/>
          <p:cNvSpPr>
            <a:spLocks noGrp="1"/>
          </p:cNvSpPr>
          <p:nvPr>
            <p:ph idx="1"/>
          </p:nvPr>
        </p:nvSpPr>
        <p:spPr>
          <a:xfrm>
            <a:off x="457200" y="1600200"/>
            <a:ext cx="8229600" cy="4012381"/>
          </a:xfrm>
        </p:spPr>
        <p:txBody>
          <a:bodyPr>
            <a:normAutofit/>
          </a:bodyPr>
          <a:lstStyle/>
          <a:p>
            <a:pPr>
              <a:spcAft>
                <a:spcPts val="1800"/>
              </a:spcAft>
              <a:buClr>
                <a:schemeClr val="accent2"/>
              </a:buClr>
              <a:buFont typeface="Arial" panose="020B0604020202020204" pitchFamily="34" charset="0"/>
              <a:buChar char="•"/>
            </a:pPr>
            <a:endParaRPr lang="en-US" sz="2400"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124930" name="Picture 2" descr="https://lh4.googleusercontent.com/2ttGvPNbFBBTd17e-25KLL5rCghG-erIxaNhZlPeqkdlE35sJABefA91CHNUU7hoLFXfxCQFloGnBoPmXX1L27v_kE2uFMZvuDQevC1WtPuvxuzf-sPWCRIV-p8NJeI4w3gjWavt">
            <a:extLst>
              <a:ext uri="{FF2B5EF4-FFF2-40B4-BE49-F238E27FC236}">
                <a16:creationId xmlns:a16="http://schemas.microsoft.com/office/drawing/2014/main" id="{51883D97-B1EF-FB41-A974-A44D894349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114" y="1600200"/>
            <a:ext cx="6129944" cy="4290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592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55" y="274638"/>
            <a:ext cx="8645237" cy="1325562"/>
          </a:xfrm>
        </p:spPr>
        <p:txBody>
          <a:bodyPr>
            <a:normAutofit/>
          </a:bodyPr>
          <a:lstStyle/>
          <a:p>
            <a:pPr algn="l">
              <a:spcAft>
                <a:spcPts val="1800"/>
              </a:spcAft>
            </a:pPr>
            <a:r>
              <a:rPr lang="en-US" sz="2800" b="1" i="1" dirty="0">
                <a:latin typeface="Aleo" panose="020F0502020204030203" pitchFamily="34" charset="0"/>
                <a:cs typeface="Aleo Regular"/>
              </a:rPr>
              <a:t>Students developing definitions of transformations and an understanding of their underlying structure</a:t>
            </a:r>
          </a:p>
        </p:txBody>
      </p:sp>
      <p:sp>
        <p:nvSpPr>
          <p:cNvPr id="3" name="Content Placeholder 2"/>
          <p:cNvSpPr>
            <a:spLocks noGrp="1"/>
          </p:cNvSpPr>
          <p:nvPr>
            <p:ph idx="1"/>
          </p:nvPr>
        </p:nvSpPr>
        <p:spPr>
          <a:xfrm>
            <a:off x="457200" y="1600200"/>
            <a:ext cx="8229600" cy="4012381"/>
          </a:xfrm>
        </p:spPr>
        <p:txBody>
          <a:bodyPr>
            <a:normAutofit/>
          </a:bodyPr>
          <a:lstStyle/>
          <a:p>
            <a:pPr>
              <a:spcAft>
                <a:spcPts val="1800"/>
              </a:spcAft>
              <a:buClr>
                <a:schemeClr val="accent2"/>
              </a:buClr>
              <a:buFont typeface="Arial" panose="020B0604020202020204" pitchFamily="34" charset="0"/>
              <a:buChar char="•"/>
            </a:pPr>
            <a:endParaRPr lang="en-US" sz="2400"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7" name="Picture 6">
            <a:extLst>
              <a:ext uri="{FF2B5EF4-FFF2-40B4-BE49-F238E27FC236}">
                <a16:creationId xmlns:a16="http://schemas.microsoft.com/office/drawing/2014/main" id="{91F6BBBD-D4E4-CE44-B422-186FC0DFDCD2}"/>
              </a:ext>
            </a:extLst>
          </p:cNvPr>
          <p:cNvPicPr>
            <a:picLocks noChangeAspect="1"/>
          </p:cNvPicPr>
          <p:nvPr/>
        </p:nvPicPr>
        <p:blipFill>
          <a:blip r:embed="rId5"/>
          <a:stretch>
            <a:fillRect/>
          </a:stretch>
        </p:blipFill>
        <p:spPr>
          <a:xfrm>
            <a:off x="266008" y="1706677"/>
            <a:ext cx="4210452" cy="2438169"/>
          </a:xfrm>
          <a:prstGeom prst="rect">
            <a:avLst/>
          </a:prstGeom>
        </p:spPr>
      </p:pic>
      <p:pic>
        <p:nvPicPr>
          <p:cNvPr id="8" name="Picture 7">
            <a:extLst>
              <a:ext uri="{FF2B5EF4-FFF2-40B4-BE49-F238E27FC236}">
                <a16:creationId xmlns:a16="http://schemas.microsoft.com/office/drawing/2014/main" id="{294BB238-4470-E645-8C10-C72212F344F5}"/>
              </a:ext>
            </a:extLst>
          </p:cNvPr>
          <p:cNvPicPr>
            <a:picLocks noChangeAspect="1"/>
          </p:cNvPicPr>
          <p:nvPr/>
        </p:nvPicPr>
        <p:blipFill>
          <a:blip r:embed="rId6"/>
          <a:stretch>
            <a:fillRect/>
          </a:stretch>
        </p:blipFill>
        <p:spPr>
          <a:xfrm>
            <a:off x="4875641" y="1366977"/>
            <a:ext cx="3411978" cy="4211100"/>
          </a:xfrm>
          <a:prstGeom prst="rect">
            <a:avLst/>
          </a:prstGeom>
        </p:spPr>
      </p:pic>
    </p:spTree>
    <p:extLst>
      <p:ext uri="{BB962C8B-B14F-4D97-AF65-F5344CB8AC3E}">
        <p14:creationId xmlns:p14="http://schemas.microsoft.com/office/powerpoint/2010/main" val="2463961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55" y="274638"/>
            <a:ext cx="8645237" cy="1325562"/>
          </a:xfrm>
        </p:spPr>
        <p:txBody>
          <a:bodyPr>
            <a:normAutofit/>
          </a:bodyPr>
          <a:lstStyle/>
          <a:p>
            <a:pPr algn="l">
              <a:spcAft>
                <a:spcPts val="1800"/>
              </a:spcAft>
            </a:pPr>
            <a:r>
              <a:rPr lang="en-US" sz="2800" b="1" i="1" dirty="0">
                <a:latin typeface="Aleo" panose="020F0502020204030203" pitchFamily="34" charset="0"/>
                <a:cs typeface="Aleo Regular"/>
              </a:rPr>
              <a:t>Students developing definitions of transformations and an understanding of their underlying structure</a:t>
            </a:r>
          </a:p>
        </p:txBody>
      </p:sp>
      <p:sp>
        <p:nvSpPr>
          <p:cNvPr id="3" name="Content Placeholder 2"/>
          <p:cNvSpPr>
            <a:spLocks noGrp="1"/>
          </p:cNvSpPr>
          <p:nvPr>
            <p:ph idx="1"/>
          </p:nvPr>
        </p:nvSpPr>
        <p:spPr>
          <a:xfrm>
            <a:off x="457200" y="1600200"/>
            <a:ext cx="8229600" cy="4012381"/>
          </a:xfrm>
        </p:spPr>
        <p:txBody>
          <a:bodyPr>
            <a:normAutofit/>
          </a:bodyPr>
          <a:lstStyle/>
          <a:p>
            <a:pPr>
              <a:spcAft>
                <a:spcPts val="1800"/>
              </a:spcAft>
              <a:buClr>
                <a:schemeClr val="accent2"/>
              </a:buClr>
              <a:buFont typeface="Arial" panose="020B0604020202020204" pitchFamily="34" charset="0"/>
              <a:buChar char="•"/>
            </a:pPr>
            <a:endParaRPr lang="en-US" sz="2400"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125954" name="Picture 2" descr="https://lh6.googleusercontent.com/tKXiTW5XX8QGVZd8TBnvod07xp7cEqWwQ-qToH6O70sFex_yANgbvmKSuh_s07BUutyK6aXpRLC7XeT2sVKe-06pMdZEsPBJQBr6_VO7jZulUJ9fmcbkXOUI--5F2qCcpkKc_7vO">
            <a:extLst>
              <a:ext uri="{FF2B5EF4-FFF2-40B4-BE49-F238E27FC236}">
                <a16:creationId xmlns:a16="http://schemas.microsoft.com/office/drawing/2014/main" id="{A92AE1F7-D249-EB47-8324-CC1315D082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6784" y="1383269"/>
            <a:ext cx="4688379" cy="4562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617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55" y="274638"/>
            <a:ext cx="8645237" cy="1325562"/>
          </a:xfrm>
        </p:spPr>
        <p:txBody>
          <a:bodyPr>
            <a:normAutofit/>
          </a:bodyPr>
          <a:lstStyle/>
          <a:p>
            <a:pPr algn="l">
              <a:spcAft>
                <a:spcPts val="1800"/>
              </a:spcAft>
            </a:pPr>
            <a:r>
              <a:rPr lang="en-US" sz="2800" b="1" i="1" dirty="0">
                <a:latin typeface="Aleo" panose="020F0502020204030203" pitchFamily="34" charset="0"/>
                <a:cs typeface="Aleo Regular"/>
              </a:rPr>
              <a:t>Students developing definitions of transformations and an understanding of their underlying structure</a:t>
            </a:r>
          </a:p>
        </p:txBody>
      </p:sp>
      <p:sp>
        <p:nvSpPr>
          <p:cNvPr id="3" name="Content Placeholder 2"/>
          <p:cNvSpPr>
            <a:spLocks noGrp="1"/>
          </p:cNvSpPr>
          <p:nvPr>
            <p:ph idx="1"/>
          </p:nvPr>
        </p:nvSpPr>
        <p:spPr>
          <a:xfrm>
            <a:off x="457200" y="1600200"/>
            <a:ext cx="8229600" cy="4012381"/>
          </a:xfrm>
        </p:spPr>
        <p:txBody>
          <a:bodyPr>
            <a:normAutofit/>
          </a:bodyPr>
          <a:lstStyle/>
          <a:p>
            <a:pPr>
              <a:spcAft>
                <a:spcPts val="1800"/>
              </a:spcAft>
              <a:buClr>
                <a:schemeClr val="accent2"/>
              </a:buClr>
              <a:buFont typeface="Arial" panose="020B0604020202020204" pitchFamily="34" charset="0"/>
              <a:buChar char="•"/>
            </a:pPr>
            <a:endParaRPr lang="en-US" sz="2400"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126978" name="Picture 2" descr="https://lh4.googleusercontent.com/stOmnBtAU7su7afutsK6qzH3vGU_I8hq2hGvy3HfMxh-CPRcb39rBj-JY8OeLxOUpVak3TwiTP34IUj6SkaAMA840le_uE-pgrrGRpn-iLPqm68MXZxWNGul-Xwz11BAFNMTYBzw">
            <a:extLst>
              <a:ext uri="{FF2B5EF4-FFF2-40B4-BE49-F238E27FC236}">
                <a16:creationId xmlns:a16="http://schemas.microsoft.com/office/drawing/2014/main" id="{54CA4D24-EB7B-1548-86F0-8B1D1D44FC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590" y="1356937"/>
            <a:ext cx="4950345" cy="5329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152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i="1" dirty="0">
                <a:latin typeface="Aleo" panose="020F0502020204030203" pitchFamily="34" charset="0"/>
                <a:cs typeface="Aleo Regular"/>
              </a:rPr>
              <a:t>Definitions of rigid motion transformations </a:t>
            </a:r>
            <a:br>
              <a:rPr lang="en-US" sz="2800" b="1" i="1" dirty="0">
                <a:latin typeface="Aleo" panose="020F0502020204030203" pitchFamily="34" charset="0"/>
                <a:cs typeface="Aleo Regular"/>
              </a:rPr>
            </a:br>
            <a:r>
              <a:rPr lang="en-US" sz="2800" b="1" i="1" dirty="0">
                <a:latin typeface="Aleo" panose="020F0502020204030203" pitchFamily="34" charset="0"/>
                <a:cs typeface="Aleo Regular"/>
              </a:rPr>
              <a:t>as a foundation for proof</a:t>
            </a:r>
            <a:endParaRPr lang="en-US" sz="2800" b="1" i="1" dirty="0">
              <a:solidFill>
                <a:srgbClr val="490A3C"/>
              </a:solidFill>
              <a:latin typeface="Aleo" panose="020F0502020204030203" pitchFamily="34" charset="0"/>
              <a:cs typeface="Aleo Bold Italic"/>
            </a:endParaRPr>
          </a:p>
        </p:txBody>
      </p:sp>
      <p:sp>
        <p:nvSpPr>
          <p:cNvPr id="3" name="Content Placeholder 2"/>
          <p:cNvSpPr>
            <a:spLocks noGrp="1"/>
          </p:cNvSpPr>
          <p:nvPr>
            <p:ph idx="1"/>
          </p:nvPr>
        </p:nvSpPr>
        <p:spPr>
          <a:xfrm>
            <a:off x="457200" y="1600200"/>
            <a:ext cx="8229600" cy="4012381"/>
          </a:xfrm>
        </p:spPr>
        <p:txBody>
          <a:bodyPr>
            <a:normAutofit/>
          </a:bodyPr>
          <a:lstStyle/>
          <a:p>
            <a:pPr>
              <a:spcAft>
                <a:spcPts val="1800"/>
              </a:spcAft>
              <a:buClr>
                <a:schemeClr val="accent2"/>
              </a:buClr>
              <a:buFont typeface="Arial" panose="020B0604020202020204" pitchFamily="34" charset="0"/>
              <a:buChar char="•"/>
            </a:pPr>
            <a:r>
              <a:rPr lang="en-US" sz="2000" b="1" dirty="0">
                <a:solidFill>
                  <a:srgbClr val="490A3C"/>
                </a:solidFill>
                <a:latin typeface="Aleo" panose="020F0502020204030203" pitchFamily="34" charset="0"/>
                <a:cs typeface="Aleo Bold Italic"/>
              </a:rPr>
              <a:t>Are our descriptions or definitions of these transformations sufficient for the work we need to do?</a:t>
            </a:r>
          </a:p>
          <a:p>
            <a:pPr>
              <a:spcAft>
                <a:spcPts val="1800"/>
              </a:spcAft>
              <a:buClr>
                <a:schemeClr val="accent2"/>
              </a:buClr>
              <a:buFont typeface="Arial" panose="020B0604020202020204" pitchFamily="34" charset="0"/>
              <a:buChar char="•"/>
            </a:pPr>
            <a:endParaRPr lang="en-US" sz="2400"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8" name="Picture 7"/>
          <p:cNvPicPr>
            <a:picLocks noChangeAspect="1"/>
          </p:cNvPicPr>
          <p:nvPr/>
        </p:nvPicPr>
        <p:blipFill>
          <a:blip r:embed="rId5"/>
          <a:stretch>
            <a:fillRect/>
          </a:stretch>
        </p:blipFill>
        <p:spPr>
          <a:xfrm>
            <a:off x="457200" y="2539039"/>
            <a:ext cx="2396335" cy="1561248"/>
          </a:xfrm>
          <a:prstGeom prst="rect">
            <a:avLst/>
          </a:prstGeom>
        </p:spPr>
      </p:pic>
      <p:pic>
        <p:nvPicPr>
          <p:cNvPr id="9" name="Picture 8"/>
          <p:cNvPicPr>
            <a:picLocks noChangeAspect="1"/>
          </p:cNvPicPr>
          <p:nvPr/>
        </p:nvPicPr>
        <p:blipFill>
          <a:blip r:embed="rId6"/>
          <a:stretch>
            <a:fillRect/>
          </a:stretch>
        </p:blipFill>
        <p:spPr>
          <a:xfrm>
            <a:off x="3099453" y="3192181"/>
            <a:ext cx="2792021" cy="1407032"/>
          </a:xfrm>
          <a:prstGeom prst="rect">
            <a:avLst/>
          </a:prstGeom>
        </p:spPr>
      </p:pic>
      <p:pic>
        <p:nvPicPr>
          <p:cNvPr id="10" name="Picture 9"/>
          <p:cNvPicPr/>
          <p:nvPr/>
        </p:nvPicPr>
        <p:blipFill>
          <a:blip r:embed="rId7" cstate="print">
            <a:extLst>
              <a:ext uri="{28A0092B-C50C-407E-A947-70E740481C1C}">
                <a14:useLocalDpi xmlns:a14="http://schemas.microsoft.com/office/drawing/2010/main" val="0"/>
              </a:ext>
            </a:extLst>
          </a:blip>
          <a:stretch>
            <a:fillRect/>
          </a:stretch>
        </p:blipFill>
        <p:spPr>
          <a:xfrm>
            <a:off x="6017423" y="3650288"/>
            <a:ext cx="2826591" cy="1619250"/>
          </a:xfrm>
          <a:prstGeom prst="rect">
            <a:avLst/>
          </a:prstGeom>
        </p:spPr>
      </p:pic>
    </p:spTree>
    <p:extLst>
      <p:ext uri="{BB962C8B-B14F-4D97-AF65-F5344CB8AC3E}">
        <p14:creationId xmlns:p14="http://schemas.microsoft.com/office/powerpoint/2010/main" val="1357966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398570" cy="4525963"/>
          </a:xfrm>
        </p:spPr>
        <p:txBody>
          <a:bodyPr>
            <a:normAutofit/>
          </a:bodyPr>
          <a:lstStyle/>
          <a:p>
            <a:pPr marL="457200"/>
            <a:r>
              <a:rPr lang="en-US" sz="2400" dirty="0">
                <a:latin typeface="Aleo Regular"/>
                <a:cs typeface="Aleo Regular"/>
              </a:rPr>
              <a:t>Open Educational Resources (OER)</a:t>
            </a:r>
          </a:p>
          <a:p>
            <a:pPr marL="457200"/>
            <a:endParaRPr lang="en-US" sz="2400" dirty="0">
              <a:latin typeface="Aleo Regular"/>
              <a:cs typeface="Aleo Regular"/>
            </a:endParaRPr>
          </a:p>
          <a:p>
            <a:pPr marL="457200"/>
            <a:r>
              <a:rPr lang="en-US" sz="2400" dirty="0">
                <a:latin typeface="Aleo Regular"/>
                <a:cs typeface="Aleo Regular"/>
              </a:rPr>
              <a:t>Task-based materials for Integrated courses and AGA</a:t>
            </a:r>
          </a:p>
          <a:p>
            <a:pPr marL="457200"/>
            <a:endParaRPr lang="en-US" sz="2400" dirty="0">
              <a:latin typeface="Aleo Regular"/>
              <a:cs typeface="Aleo Regular"/>
            </a:endParaRPr>
          </a:p>
          <a:p>
            <a:pPr marL="457200"/>
            <a:r>
              <a:rPr lang="en-US" sz="2400" dirty="0">
                <a:latin typeface="Aleo Regular"/>
                <a:cs typeface="Aleo Regular"/>
              </a:rPr>
              <a:t>Connected to all the practices</a:t>
            </a:r>
          </a:p>
          <a:p>
            <a:pPr marL="457200"/>
            <a:endParaRPr lang="en-US" sz="2400" dirty="0">
              <a:latin typeface="Aleo Regular"/>
              <a:cs typeface="Aleo Regular"/>
            </a:endParaRPr>
          </a:p>
          <a:p>
            <a:pPr marL="457200"/>
            <a:r>
              <a:rPr lang="en-US" sz="2400" u="sng" dirty="0" err="1">
                <a:latin typeface="Aleo Regular"/>
                <a:cs typeface="Aleo Regular"/>
              </a:rPr>
              <a:t>Mathematicsvisionproject.org</a:t>
            </a:r>
            <a:endParaRPr lang="en-US" sz="2400" u="sng" dirty="0">
              <a:latin typeface="Aleo Regular"/>
              <a:cs typeface="Aleo Regular"/>
            </a:endParaRPr>
          </a:p>
          <a:p>
            <a:pPr marL="457200"/>
            <a:endParaRPr lang="en-US" sz="2400" u="sng" dirty="0">
              <a:latin typeface="Aleo Regular"/>
              <a:cs typeface="Aleo Regular"/>
            </a:endParaRPr>
          </a:p>
          <a:p>
            <a:pPr marL="457200"/>
            <a:r>
              <a:rPr lang="en-US" sz="2400" dirty="0">
                <a:latin typeface="Aleo Regular"/>
                <a:cs typeface="Aleo Regular"/>
              </a:rPr>
              <a:t>Partnering with Open Up Resources</a:t>
            </a:r>
          </a:p>
          <a:p>
            <a:pPr marL="457200"/>
            <a:endParaRPr lang="en-US" sz="2400" dirty="0">
              <a:latin typeface="Aleo Regular"/>
              <a:cs typeface="Aleo Regular"/>
            </a:endParaRPr>
          </a:p>
        </p:txBody>
      </p:sp>
      <p:grpSp>
        <p:nvGrpSpPr>
          <p:cNvPr id="4" name="Group 3"/>
          <p:cNvGrpSpPr/>
          <p:nvPr/>
        </p:nvGrpSpPr>
        <p:grpSpPr>
          <a:xfrm>
            <a:off x="-232622" y="5829512"/>
            <a:ext cx="8919422" cy="593301"/>
            <a:chOff x="-232622" y="5829512"/>
            <a:chExt cx="8919422" cy="593301"/>
          </a:xfrm>
        </p:grpSpPr>
        <p:pic>
          <p:nvPicPr>
            <p:cNvPr id="5" name="Picture 4"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7" name="Picture 6" descr="MVP_logo_large_WORD.png">
            <a:extLst>
              <a:ext uri="{FF2B5EF4-FFF2-40B4-BE49-F238E27FC236}">
                <a16:creationId xmlns:a16="http://schemas.microsoft.com/office/drawing/2014/main" id="{9FF669E6-1930-164C-808F-D28CFEB0C4F4}"/>
              </a:ext>
            </a:extLst>
          </p:cNvPr>
          <p:cNvPicPr>
            <a:picLocks noChangeAspect="1"/>
          </p:cNvPicPr>
          <p:nvPr/>
        </p:nvPicPr>
        <p:blipFill>
          <a:blip r:embed="rId4"/>
          <a:stretch>
            <a:fillRect/>
          </a:stretch>
        </p:blipFill>
        <p:spPr>
          <a:xfrm>
            <a:off x="4656485" y="494400"/>
            <a:ext cx="4185167" cy="1105800"/>
          </a:xfrm>
          <a:prstGeom prst="rect">
            <a:avLst/>
          </a:prstGeom>
        </p:spPr>
      </p:pic>
    </p:spTree>
    <p:extLst>
      <p:ext uri="{BB962C8B-B14F-4D97-AF65-F5344CB8AC3E}">
        <p14:creationId xmlns:p14="http://schemas.microsoft.com/office/powerpoint/2010/main" val="5891142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i="1" dirty="0">
                <a:latin typeface="Aleo" panose="020F0502020204030203" pitchFamily="34" charset="0"/>
                <a:cs typeface="Aleo Regular"/>
              </a:rPr>
              <a:t>Definitions of rigid motion transformations </a:t>
            </a:r>
            <a:br>
              <a:rPr lang="en-US" sz="2800" b="1" i="1" dirty="0">
                <a:latin typeface="Aleo" panose="020F0502020204030203" pitchFamily="34" charset="0"/>
                <a:cs typeface="Aleo Regular"/>
              </a:rPr>
            </a:br>
            <a:r>
              <a:rPr lang="en-US" sz="2800" b="1" i="1" dirty="0">
                <a:latin typeface="Aleo" panose="020F0502020204030203" pitchFamily="34" charset="0"/>
                <a:cs typeface="Aleo Regular"/>
              </a:rPr>
              <a:t>as a foundation for proof</a:t>
            </a:r>
            <a:endParaRPr lang="en-US" sz="2800" b="1" i="1" dirty="0">
              <a:solidFill>
                <a:srgbClr val="490A3C"/>
              </a:solidFill>
              <a:latin typeface="Aleo" panose="020F0502020204030203" pitchFamily="34" charset="0"/>
              <a:cs typeface="Aleo Bold Italic"/>
            </a:endParaRPr>
          </a:p>
        </p:txBody>
      </p:sp>
      <p:sp>
        <p:nvSpPr>
          <p:cNvPr id="3" name="Content Placeholder 2"/>
          <p:cNvSpPr>
            <a:spLocks noGrp="1"/>
          </p:cNvSpPr>
          <p:nvPr>
            <p:ph idx="1"/>
          </p:nvPr>
        </p:nvSpPr>
        <p:spPr>
          <a:xfrm>
            <a:off x="457200" y="1600200"/>
            <a:ext cx="8229600" cy="4012381"/>
          </a:xfrm>
        </p:spPr>
        <p:txBody>
          <a:bodyPr>
            <a:normAutofit/>
          </a:bodyPr>
          <a:lstStyle/>
          <a:p>
            <a:pPr>
              <a:spcAft>
                <a:spcPts val="1800"/>
              </a:spcAft>
              <a:buClr>
                <a:schemeClr val="accent2"/>
              </a:buClr>
              <a:buFont typeface="Arial" panose="020B0604020202020204" pitchFamily="34" charset="0"/>
              <a:buChar char="•"/>
            </a:pPr>
            <a:r>
              <a:rPr lang="en-US" sz="2000" b="1" dirty="0">
                <a:solidFill>
                  <a:srgbClr val="490A3C"/>
                </a:solidFill>
                <a:latin typeface="Aleo" panose="020F0502020204030203" pitchFamily="34" charset="0"/>
                <a:cs typeface="Aleo Bold Italic"/>
              </a:rPr>
              <a:t>Are our descriptions or definitions of these transformations sufficient for the work we need to do?</a:t>
            </a:r>
          </a:p>
          <a:p>
            <a:pPr>
              <a:spcAft>
                <a:spcPts val="1800"/>
              </a:spcAft>
              <a:buClr>
                <a:schemeClr val="accent2"/>
              </a:buClr>
              <a:buFont typeface="Arial" panose="020B0604020202020204" pitchFamily="34" charset="0"/>
              <a:buChar char="•"/>
            </a:pPr>
            <a:endParaRPr lang="en-US" sz="2400"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908131" y="2847878"/>
            <a:ext cx="2752725" cy="1983375"/>
          </a:xfrm>
          <a:prstGeom prst="rect">
            <a:avLst/>
          </a:prstGeom>
        </p:spPr>
      </p:pic>
      <p:pic>
        <p:nvPicPr>
          <p:cNvPr id="8" name="Picture 7"/>
          <p:cNvPicPr>
            <a:picLocks noChangeAspect="1"/>
          </p:cNvPicPr>
          <p:nvPr/>
        </p:nvPicPr>
        <p:blipFill>
          <a:blip r:embed="rId6"/>
          <a:stretch>
            <a:fillRect/>
          </a:stretch>
        </p:blipFill>
        <p:spPr>
          <a:xfrm>
            <a:off x="4653643" y="2847878"/>
            <a:ext cx="2994479" cy="2456274"/>
          </a:xfrm>
          <a:prstGeom prst="rect">
            <a:avLst/>
          </a:prstGeom>
        </p:spPr>
      </p:pic>
    </p:spTree>
    <p:extLst>
      <p:ext uri="{BB962C8B-B14F-4D97-AF65-F5344CB8AC3E}">
        <p14:creationId xmlns:p14="http://schemas.microsoft.com/office/powerpoint/2010/main" val="1357966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i="1" dirty="0">
                <a:latin typeface="Aleo" panose="020F0502020204030203" pitchFamily="34" charset="0"/>
                <a:cs typeface="Aleo Regular"/>
              </a:rPr>
              <a:t>Definitions of rigid motion transformations </a:t>
            </a:r>
            <a:br>
              <a:rPr lang="en-US" sz="2800" b="1" i="1" dirty="0">
                <a:latin typeface="Aleo" panose="020F0502020204030203" pitchFamily="34" charset="0"/>
                <a:cs typeface="Aleo Regular"/>
              </a:rPr>
            </a:br>
            <a:r>
              <a:rPr lang="en-US" sz="2800" b="1" i="1" dirty="0">
                <a:latin typeface="Aleo" panose="020F0502020204030203" pitchFamily="34" charset="0"/>
                <a:cs typeface="Aleo Regular"/>
              </a:rPr>
              <a:t>as a foundation for proof</a:t>
            </a:r>
            <a:endParaRPr lang="en-US" sz="2800" b="1" i="1" dirty="0">
              <a:solidFill>
                <a:srgbClr val="490A3C"/>
              </a:solidFill>
              <a:latin typeface="Aleo" panose="020F0502020204030203" pitchFamily="34" charset="0"/>
              <a:cs typeface="Aleo Bold Italic"/>
            </a:endParaRPr>
          </a:p>
        </p:txBody>
      </p:sp>
      <p:sp>
        <p:nvSpPr>
          <p:cNvPr id="3" name="Content Placeholder 2"/>
          <p:cNvSpPr>
            <a:spLocks noGrp="1"/>
          </p:cNvSpPr>
          <p:nvPr>
            <p:ph idx="1"/>
          </p:nvPr>
        </p:nvSpPr>
        <p:spPr>
          <a:xfrm>
            <a:off x="457200" y="1600200"/>
            <a:ext cx="8229600" cy="4012381"/>
          </a:xfrm>
        </p:spPr>
        <p:txBody>
          <a:bodyPr>
            <a:normAutofit/>
          </a:bodyPr>
          <a:lstStyle/>
          <a:p>
            <a:pPr>
              <a:spcAft>
                <a:spcPts val="1800"/>
              </a:spcAft>
              <a:buClr>
                <a:schemeClr val="accent2"/>
              </a:buClr>
              <a:buFont typeface="Arial" panose="020B0604020202020204" pitchFamily="34" charset="0"/>
              <a:buChar char="•"/>
            </a:pPr>
            <a:r>
              <a:rPr lang="en-US" sz="2000" b="1" dirty="0">
                <a:solidFill>
                  <a:srgbClr val="490A3C"/>
                </a:solidFill>
                <a:latin typeface="Aleo" panose="020F0502020204030203" pitchFamily="34" charset="0"/>
                <a:cs typeface="Aleo Bold Italic"/>
              </a:rPr>
              <a:t>Are our descriptions or definitions of these transformations sufficient for the work we need to do?</a:t>
            </a:r>
          </a:p>
          <a:p>
            <a:pPr>
              <a:spcAft>
                <a:spcPts val="1800"/>
              </a:spcAft>
              <a:buClr>
                <a:schemeClr val="accent2"/>
              </a:buClr>
              <a:buFont typeface="Arial" panose="020B0604020202020204" pitchFamily="34" charset="0"/>
              <a:buChar char="•"/>
            </a:pPr>
            <a:endParaRPr lang="en-US" sz="2400"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8" name="Picture 7"/>
          <p:cNvPicPr>
            <a:picLocks noChangeAspect="1"/>
          </p:cNvPicPr>
          <p:nvPr/>
        </p:nvPicPr>
        <p:blipFill>
          <a:blip r:embed="rId5"/>
          <a:stretch>
            <a:fillRect/>
          </a:stretch>
        </p:blipFill>
        <p:spPr>
          <a:xfrm>
            <a:off x="844781" y="2577255"/>
            <a:ext cx="3192575" cy="2334434"/>
          </a:xfrm>
          <a:prstGeom prst="rect">
            <a:avLst/>
          </a:prstGeom>
        </p:spPr>
      </p:pic>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a:xfrm>
            <a:off x="4572000" y="2577255"/>
            <a:ext cx="3181350" cy="2359161"/>
          </a:xfrm>
          <a:prstGeom prst="rect">
            <a:avLst/>
          </a:prstGeom>
        </p:spPr>
      </p:pic>
    </p:spTree>
    <p:extLst>
      <p:ext uri="{BB962C8B-B14F-4D97-AF65-F5344CB8AC3E}">
        <p14:creationId xmlns:p14="http://schemas.microsoft.com/office/powerpoint/2010/main" val="1357966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381" y="1172988"/>
            <a:ext cx="8728363" cy="4844186"/>
          </a:xfrm>
        </p:spPr>
        <p:txBody>
          <a:bodyPr>
            <a:noAutofit/>
          </a:bodyPr>
          <a:lstStyle/>
          <a:p>
            <a:pPr marL="0" indent="0">
              <a:buNone/>
            </a:pPr>
            <a:r>
              <a:rPr lang="en-US" sz="2800" dirty="0">
                <a:cs typeface="Aleo Regular"/>
              </a:rPr>
              <a:t>“</a:t>
            </a:r>
            <a:r>
              <a:rPr lang="en-US" dirty="0"/>
              <a:t>For students to approach geometry in a truly transformational manner, they will need to have opportunities to explore the transformations in ways that emphasize their relationships, underlying structures, and invariant properties.”</a:t>
            </a:r>
          </a:p>
          <a:p>
            <a:pPr marL="0" indent="0">
              <a:buNone/>
            </a:pPr>
            <a:r>
              <a:rPr lang="en-US" dirty="0"/>
              <a:t>“When students understand the structure and geometric attributes related to transformations, they are better equipped to engage in proof using transformations as a foundation.” </a:t>
            </a:r>
          </a:p>
          <a:p>
            <a:pPr marL="0" indent="0">
              <a:buNone/>
            </a:pPr>
            <a:r>
              <a:rPr lang="en-US" dirty="0"/>
              <a:t> </a:t>
            </a:r>
            <a:endParaRPr lang="en-US" sz="2800" dirty="0"/>
          </a:p>
          <a:p>
            <a:pPr marL="0" indent="0">
              <a:buNone/>
            </a:pPr>
            <a:endParaRPr lang="en-US" sz="2800" dirty="0">
              <a:cs typeface="Aleo Regular"/>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
        <p:nvSpPr>
          <p:cNvPr id="9" name="TextBox 8">
            <a:extLst>
              <a:ext uri="{FF2B5EF4-FFF2-40B4-BE49-F238E27FC236}">
                <a16:creationId xmlns:a16="http://schemas.microsoft.com/office/drawing/2014/main" id="{9DE5C505-8FB4-8E4B-BC87-04E39045D45C}"/>
              </a:ext>
            </a:extLst>
          </p:cNvPr>
          <p:cNvSpPr txBox="1"/>
          <p:nvPr/>
        </p:nvSpPr>
        <p:spPr>
          <a:xfrm>
            <a:off x="0" y="512200"/>
            <a:ext cx="9144000" cy="584775"/>
          </a:xfrm>
          <a:prstGeom prst="rect">
            <a:avLst/>
          </a:prstGeom>
          <a:noFill/>
        </p:spPr>
        <p:txBody>
          <a:bodyPr wrap="square" rtlCol="0">
            <a:spAutoFit/>
          </a:bodyPr>
          <a:lstStyle/>
          <a:p>
            <a:r>
              <a:rPr lang="en-US" sz="3200" b="1" dirty="0">
                <a:solidFill>
                  <a:srgbClr val="800080"/>
                </a:solidFill>
                <a:latin typeface="Aleo" panose="020F0502020204030203" pitchFamily="34" charset="77"/>
              </a:rPr>
              <a:t>Using Transformations to Set the Stage for Proof</a:t>
            </a:r>
          </a:p>
        </p:txBody>
      </p:sp>
      <p:sp>
        <p:nvSpPr>
          <p:cNvPr id="2" name="TextBox 1">
            <a:extLst>
              <a:ext uri="{FF2B5EF4-FFF2-40B4-BE49-F238E27FC236}">
                <a16:creationId xmlns:a16="http://schemas.microsoft.com/office/drawing/2014/main" id="{39F4201B-1C11-C943-BE93-5E40D6F82861}"/>
              </a:ext>
            </a:extLst>
          </p:cNvPr>
          <p:cNvSpPr txBox="1"/>
          <p:nvPr/>
        </p:nvSpPr>
        <p:spPr>
          <a:xfrm>
            <a:off x="-83122" y="5652640"/>
            <a:ext cx="9027622" cy="400110"/>
          </a:xfrm>
          <a:prstGeom prst="rect">
            <a:avLst/>
          </a:prstGeom>
          <a:noFill/>
        </p:spPr>
        <p:txBody>
          <a:bodyPr wrap="square" rtlCol="0">
            <a:spAutoFit/>
          </a:bodyPr>
          <a:lstStyle/>
          <a:p>
            <a:r>
              <a:rPr lang="en-US" sz="2000" i="1" dirty="0"/>
              <a:t> Wiles, Lemon, King. May 2019, MTMS vol. 24, issue 7, pg. 420</a:t>
            </a:r>
          </a:p>
        </p:txBody>
      </p:sp>
    </p:spTree>
    <p:extLst>
      <p:ext uri="{BB962C8B-B14F-4D97-AF65-F5344CB8AC3E}">
        <p14:creationId xmlns:p14="http://schemas.microsoft.com/office/powerpoint/2010/main" val="3378474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i="1" dirty="0">
                <a:latin typeface="Aleo" panose="020F0502020204030203" pitchFamily="34" charset="0"/>
                <a:cs typeface="Aleo Regular"/>
              </a:rPr>
              <a:t>Is It Right?</a:t>
            </a:r>
            <a:br>
              <a:rPr lang="en-US" sz="3200" b="1" i="1" dirty="0">
                <a:latin typeface="Aleo" panose="020F0502020204030203" pitchFamily="34" charset="0"/>
                <a:cs typeface="Aleo Regular"/>
              </a:rPr>
            </a:br>
            <a:r>
              <a:rPr lang="en-US" sz="2000" b="1" i="1" dirty="0">
                <a:latin typeface="Aleo" panose="020F0502020204030203" pitchFamily="34" charset="0"/>
                <a:cs typeface="Aleo Regular"/>
              </a:rPr>
              <a:t>A Solidify Understanding Task</a:t>
            </a:r>
            <a:endParaRPr lang="en-US" sz="2000" b="1" dirty="0">
              <a:solidFill>
                <a:srgbClr val="490A3C"/>
              </a:solidFill>
              <a:latin typeface="Aleo" panose="020F0502020204030203" pitchFamily="34" charset="0"/>
              <a:cs typeface="Aleo Bold Italic"/>
            </a:endParaRPr>
          </a:p>
        </p:txBody>
      </p:sp>
      <p:sp>
        <p:nvSpPr>
          <p:cNvPr id="3" name="Content Placeholder 2"/>
          <p:cNvSpPr>
            <a:spLocks noGrp="1"/>
          </p:cNvSpPr>
          <p:nvPr>
            <p:ph idx="1"/>
          </p:nvPr>
        </p:nvSpPr>
        <p:spPr>
          <a:xfrm>
            <a:off x="457200" y="1600200"/>
            <a:ext cx="8229600" cy="4229312"/>
          </a:xfrm>
        </p:spPr>
        <p:txBody>
          <a:bodyPr>
            <a:normAutofit fontScale="70000" lnSpcReduction="20000"/>
          </a:bodyPr>
          <a:lstStyle/>
          <a:p>
            <a:r>
              <a:rPr lang="en-US" sz="2400" u="sng" dirty="0">
                <a:latin typeface="Cambria"/>
                <a:cs typeface="Cambria"/>
              </a:rPr>
              <a:t>Experiment 1</a:t>
            </a:r>
            <a:endParaRPr lang="en-US" sz="2400" dirty="0">
              <a:latin typeface="Cambria"/>
              <a:cs typeface="Cambria"/>
            </a:endParaRPr>
          </a:p>
          <a:p>
            <a:pPr>
              <a:buNone/>
            </a:pPr>
            <a:r>
              <a:rPr lang="en-US" sz="2400" dirty="0">
                <a:latin typeface="Cambria"/>
                <a:cs typeface="Cambria"/>
              </a:rPr>
              <a:t> </a:t>
            </a:r>
          </a:p>
          <a:p>
            <a:pPr>
              <a:buNone/>
            </a:pPr>
            <a:endParaRPr lang="en-US" sz="2400" dirty="0">
              <a:latin typeface="Cambria"/>
              <a:cs typeface="Cambria"/>
            </a:endParaRPr>
          </a:p>
          <a:p>
            <a:pPr lvl="0"/>
            <a:r>
              <a:rPr lang="en-US" sz="2400" dirty="0">
                <a:latin typeface="Cambria"/>
                <a:cs typeface="Cambria"/>
              </a:rPr>
              <a:t>Consider the points </a:t>
            </a:r>
            <a:r>
              <a:rPr lang="en-US" sz="2400" i="1" dirty="0">
                <a:latin typeface="Cambria"/>
                <a:cs typeface="Cambria"/>
              </a:rPr>
              <a:t>A</a:t>
            </a:r>
            <a:r>
              <a:rPr lang="en-US" sz="2400" dirty="0">
                <a:latin typeface="Cambria"/>
                <a:cs typeface="Cambria"/>
              </a:rPr>
              <a:t> (2, 3) and </a:t>
            </a:r>
            <a:r>
              <a:rPr lang="en-US" sz="2400" i="1" dirty="0">
                <a:latin typeface="Cambria"/>
                <a:cs typeface="Cambria"/>
              </a:rPr>
              <a:t>B </a:t>
            </a:r>
            <a:r>
              <a:rPr lang="en-US" sz="2400" dirty="0">
                <a:latin typeface="Cambria"/>
                <a:cs typeface="Cambria"/>
              </a:rPr>
              <a:t>(4, 7) and the </a:t>
            </a:r>
          </a:p>
          <a:p>
            <a:pPr lvl="0">
              <a:buNone/>
            </a:pPr>
            <a:r>
              <a:rPr lang="en-US" sz="2400" dirty="0">
                <a:latin typeface="Cambria"/>
                <a:cs typeface="Cambria"/>
              </a:rPr>
              <a:t>        line segment between them.  What is the slope of this line segment?</a:t>
            </a:r>
          </a:p>
          <a:p>
            <a:pPr>
              <a:buNone/>
            </a:pPr>
            <a:r>
              <a:rPr lang="en-US" sz="2400" dirty="0">
                <a:latin typeface="Cambria"/>
                <a:cs typeface="Cambria"/>
              </a:rPr>
              <a:t> </a:t>
            </a:r>
          </a:p>
          <a:p>
            <a:pPr lvl="0"/>
            <a:r>
              <a:rPr lang="en-US" sz="2400" dirty="0">
                <a:latin typeface="Cambria"/>
                <a:cs typeface="Cambria"/>
              </a:rPr>
              <a:t>Locate a third point </a:t>
            </a:r>
            <a:r>
              <a:rPr lang="en-US" sz="2400" i="1" dirty="0">
                <a:latin typeface="Cambria"/>
                <a:cs typeface="Cambria"/>
              </a:rPr>
              <a:t>C</a:t>
            </a:r>
            <a:r>
              <a:rPr lang="en-US" sz="2400" dirty="0">
                <a:latin typeface="Cambria"/>
                <a:cs typeface="Cambria"/>
              </a:rPr>
              <a:t> (</a:t>
            </a:r>
            <a:r>
              <a:rPr lang="en-US" sz="2400" i="1" dirty="0" err="1">
                <a:latin typeface="Cambria"/>
                <a:cs typeface="Cambria"/>
              </a:rPr>
              <a:t>x</a:t>
            </a:r>
            <a:r>
              <a:rPr lang="en-US" sz="2400" dirty="0">
                <a:latin typeface="Cambria"/>
                <a:cs typeface="Cambria"/>
              </a:rPr>
              <a:t>, </a:t>
            </a:r>
            <a:r>
              <a:rPr lang="en-US" sz="2400" i="1" dirty="0" err="1">
                <a:latin typeface="Cambria"/>
                <a:cs typeface="Cambria"/>
              </a:rPr>
              <a:t>y</a:t>
            </a:r>
            <a:r>
              <a:rPr lang="en-US" sz="2400" dirty="0">
                <a:latin typeface="Cambria"/>
                <a:cs typeface="Cambria"/>
              </a:rPr>
              <a:t>) on the coordinate grid, so the points </a:t>
            </a:r>
            <a:r>
              <a:rPr lang="en-US" sz="2400" i="1" dirty="0">
                <a:latin typeface="Cambria"/>
                <a:cs typeface="Cambria"/>
              </a:rPr>
              <a:t>A</a:t>
            </a:r>
            <a:r>
              <a:rPr lang="en-US" sz="2400" dirty="0">
                <a:latin typeface="Cambria"/>
                <a:cs typeface="Cambria"/>
              </a:rPr>
              <a:t> (2, 3),</a:t>
            </a:r>
            <a:r>
              <a:rPr lang="en-US" sz="2400" i="1" dirty="0">
                <a:latin typeface="Cambria"/>
                <a:cs typeface="Cambria"/>
              </a:rPr>
              <a:t> B </a:t>
            </a:r>
            <a:r>
              <a:rPr lang="en-US" sz="2400" dirty="0">
                <a:latin typeface="Cambria"/>
                <a:cs typeface="Cambria"/>
              </a:rPr>
              <a:t>(4, 7) and </a:t>
            </a:r>
            <a:r>
              <a:rPr lang="en-US" sz="2400" i="1" dirty="0">
                <a:latin typeface="Cambria"/>
                <a:cs typeface="Cambria"/>
              </a:rPr>
              <a:t>C </a:t>
            </a:r>
            <a:r>
              <a:rPr lang="en-US" sz="2400" dirty="0">
                <a:latin typeface="Cambria"/>
                <a:cs typeface="Cambria"/>
              </a:rPr>
              <a:t>(</a:t>
            </a:r>
            <a:r>
              <a:rPr lang="en-US" sz="2400" i="1" dirty="0" err="1">
                <a:latin typeface="Cambria"/>
                <a:cs typeface="Cambria"/>
              </a:rPr>
              <a:t>x</a:t>
            </a:r>
            <a:r>
              <a:rPr lang="en-US" sz="2400" dirty="0">
                <a:latin typeface="Cambria"/>
                <a:cs typeface="Cambria"/>
              </a:rPr>
              <a:t>, </a:t>
            </a:r>
            <a:r>
              <a:rPr lang="en-US" sz="2400" i="1" dirty="0" err="1">
                <a:latin typeface="Cambria"/>
                <a:cs typeface="Cambria"/>
              </a:rPr>
              <a:t>y</a:t>
            </a:r>
            <a:r>
              <a:rPr lang="en-US" sz="2400" dirty="0">
                <a:latin typeface="Cambria"/>
                <a:cs typeface="Cambria"/>
              </a:rPr>
              <a:t>) form the vertices of a right triangle, with </a:t>
            </a:r>
            <a:r>
              <a:rPr lang="en-US" sz="2400" i="1" dirty="0">
                <a:latin typeface="Cambria"/>
                <a:cs typeface="Cambria"/>
              </a:rPr>
              <a:t>AB</a:t>
            </a:r>
            <a:r>
              <a:rPr lang="en-US" sz="2400" dirty="0">
                <a:latin typeface="Cambria"/>
                <a:cs typeface="Cambria"/>
              </a:rPr>
              <a:t> as its hypotenuse.</a:t>
            </a:r>
          </a:p>
          <a:p>
            <a:endParaRPr lang="en-US" sz="2400" dirty="0">
              <a:latin typeface="Cambria"/>
              <a:cs typeface="Cambria"/>
            </a:endParaRPr>
          </a:p>
          <a:p>
            <a:pPr lvl="0"/>
            <a:r>
              <a:rPr lang="en-US" sz="2400" dirty="0">
                <a:latin typeface="Cambria"/>
                <a:cs typeface="Cambria"/>
              </a:rPr>
              <a:t>Explain how you know that the triangle you formed contains a right angle?</a:t>
            </a:r>
          </a:p>
          <a:p>
            <a:pPr>
              <a:buNone/>
            </a:pPr>
            <a:endParaRPr lang="en-US" sz="2400" dirty="0">
              <a:latin typeface="Cambria"/>
              <a:cs typeface="Cambria"/>
            </a:endParaRPr>
          </a:p>
          <a:p>
            <a:pPr lvl="0"/>
            <a:r>
              <a:rPr lang="en-US" sz="2400" dirty="0">
                <a:latin typeface="Cambria"/>
                <a:cs typeface="Cambria"/>
              </a:rPr>
              <a:t>Now rotate this right triangle 90° about the vertex point (2, 3).  Explain how you know that you have rotated the triangle 90°.</a:t>
            </a:r>
          </a:p>
          <a:p>
            <a:pPr>
              <a:buNone/>
            </a:pPr>
            <a:endParaRPr lang="en-US" sz="2400" dirty="0">
              <a:latin typeface="Cambria"/>
              <a:cs typeface="Cambria"/>
            </a:endParaRPr>
          </a:p>
          <a:p>
            <a:pPr lvl="0"/>
            <a:r>
              <a:rPr lang="en-US" sz="2400" dirty="0">
                <a:latin typeface="Cambria"/>
                <a:cs typeface="Cambria"/>
              </a:rPr>
              <a:t>Compare the slope of the hypotenuse of this rotated right triangle with the slope of the hypotenuse of the pre-image.  What do you notice?</a:t>
            </a:r>
          </a:p>
          <a:p>
            <a:pPr>
              <a:spcAft>
                <a:spcPts val="1800"/>
              </a:spcAft>
              <a:buClr>
                <a:schemeClr val="accent2"/>
              </a:buClr>
              <a:buFont typeface="Arial" panose="020B0604020202020204" pitchFamily="34" charset="0"/>
              <a:buChar char="•"/>
            </a:pPr>
            <a:endParaRPr lang="en-US" sz="2400"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400"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7" name="Picture 6"/>
          <p:cNvPicPr/>
          <p:nvPr/>
        </p:nvPicPr>
        <p:blipFill>
          <a:blip r:embed="rId5">
            <a:grayscl/>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bwMode="auto">
          <a:xfrm>
            <a:off x="5499659" y="261938"/>
            <a:ext cx="3056467" cy="2311400"/>
          </a:xfrm>
          <a:prstGeom prst="rect">
            <a:avLst/>
          </a:prstGeom>
          <a:noFill/>
          <a:ln w="9525">
            <a:noFill/>
            <a:miter lim="800000"/>
            <a:headEnd/>
            <a:tailEnd/>
          </a:ln>
        </p:spPr>
      </p:pic>
    </p:spTree>
    <p:extLst>
      <p:ext uri="{BB962C8B-B14F-4D97-AF65-F5344CB8AC3E}">
        <p14:creationId xmlns:p14="http://schemas.microsoft.com/office/powerpoint/2010/main" val="1357966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i="1" dirty="0">
                <a:latin typeface="Aleo" panose="020F0502020204030203" pitchFamily="34" charset="0"/>
                <a:cs typeface="Aleo Regular"/>
              </a:rPr>
              <a:t>Is It Right?</a:t>
            </a:r>
            <a:br>
              <a:rPr lang="en-US" sz="3200" b="1" i="1" dirty="0">
                <a:latin typeface="Aleo" panose="020F0502020204030203" pitchFamily="34" charset="0"/>
                <a:cs typeface="Aleo Regular"/>
              </a:rPr>
            </a:br>
            <a:r>
              <a:rPr lang="en-US" sz="2000" b="1" i="1" dirty="0">
                <a:latin typeface="Aleo" panose="020F0502020204030203" pitchFamily="34" charset="0"/>
                <a:cs typeface="Aleo Regular"/>
              </a:rPr>
              <a:t>A Solidify Understanding Task</a:t>
            </a:r>
            <a:endParaRPr lang="en-US" sz="2000" b="1" dirty="0">
              <a:solidFill>
                <a:srgbClr val="490A3C"/>
              </a:solidFill>
              <a:latin typeface="Aleo" panose="020F0502020204030203" pitchFamily="34" charset="0"/>
              <a:cs typeface="Aleo Bold Italic"/>
            </a:endParaRPr>
          </a:p>
        </p:txBody>
      </p:sp>
      <p:sp>
        <p:nvSpPr>
          <p:cNvPr id="3" name="Content Placeholder 2"/>
          <p:cNvSpPr>
            <a:spLocks noGrp="1"/>
          </p:cNvSpPr>
          <p:nvPr>
            <p:ph idx="1"/>
          </p:nvPr>
        </p:nvSpPr>
        <p:spPr>
          <a:xfrm>
            <a:off x="457200" y="1600200"/>
            <a:ext cx="8229600" cy="4229312"/>
          </a:xfrm>
        </p:spPr>
        <p:txBody>
          <a:bodyPr>
            <a:normAutofit fontScale="70000" lnSpcReduction="20000"/>
          </a:bodyPr>
          <a:lstStyle/>
          <a:p>
            <a:r>
              <a:rPr lang="en-US" sz="2400" u="sng" dirty="0">
                <a:latin typeface="Cambria"/>
                <a:cs typeface="Cambria"/>
              </a:rPr>
              <a:t>Experiment 1</a:t>
            </a:r>
            <a:endParaRPr lang="en-US" sz="2400" dirty="0">
              <a:latin typeface="Cambria"/>
              <a:cs typeface="Cambria"/>
            </a:endParaRPr>
          </a:p>
          <a:p>
            <a:pPr>
              <a:buNone/>
            </a:pPr>
            <a:r>
              <a:rPr lang="en-US" sz="2400" dirty="0">
                <a:latin typeface="Cambria"/>
                <a:cs typeface="Cambria"/>
              </a:rPr>
              <a:t> </a:t>
            </a:r>
          </a:p>
          <a:p>
            <a:pPr>
              <a:buNone/>
            </a:pPr>
            <a:endParaRPr lang="en-US" sz="2400" dirty="0">
              <a:latin typeface="Cambria"/>
              <a:cs typeface="Cambria"/>
            </a:endParaRPr>
          </a:p>
          <a:p>
            <a:pPr lvl="0"/>
            <a:r>
              <a:rPr lang="en-US" sz="2400" dirty="0">
                <a:latin typeface="Cambria"/>
                <a:cs typeface="Cambria"/>
              </a:rPr>
              <a:t>Consider the points </a:t>
            </a:r>
            <a:r>
              <a:rPr lang="en-US" sz="2400" i="1" dirty="0">
                <a:latin typeface="Cambria"/>
                <a:cs typeface="Cambria"/>
              </a:rPr>
              <a:t>A</a:t>
            </a:r>
            <a:r>
              <a:rPr lang="en-US" sz="2400" dirty="0">
                <a:latin typeface="Cambria"/>
                <a:cs typeface="Cambria"/>
              </a:rPr>
              <a:t> (2, 3) and </a:t>
            </a:r>
            <a:r>
              <a:rPr lang="en-US" sz="2400" i="1" dirty="0">
                <a:latin typeface="Cambria"/>
                <a:cs typeface="Cambria"/>
              </a:rPr>
              <a:t>B </a:t>
            </a:r>
            <a:r>
              <a:rPr lang="en-US" sz="2400" dirty="0">
                <a:latin typeface="Cambria"/>
                <a:cs typeface="Cambria"/>
              </a:rPr>
              <a:t>(4, 7) and the </a:t>
            </a:r>
          </a:p>
          <a:p>
            <a:pPr lvl="0">
              <a:buNone/>
            </a:pPr>
            <a:r>
              <a:rPr lang="en-US" sz="2400" dirty="0">
                <a:latin typeface="Cambria"/>
                <a:cs typeface="Cambria"/>
              </a:rPr>
              <a:t>        line segment between them.  What is the slope of this line segment?</a:t>
            </a:r>
          </a:p>
          <a:p>
            <a:pPr>
              <a:buNone/>
            </a:pPr>
            <a:r>
              <a:rPr lang="en-US" sz="2400" dirty="0">
                <a:latin typeface="Cambria"/>
                <a:cs typeface="Cambria"/>
              </a:rPr>
              <a:t> </a:t>
            </a:r>
          </a:p>
          <a:p>
            <a:pPr lvl="0"/>
            <a:r>
              <a:rPr lang="en-US" sz="2400" dirty="0">
                <a:latin typeface="Cambria"/>
                <a:cs typeface="Cambria"/>
              </a:rPr>
              <a:t>Locate a third point </a:t>
            </a:r>
            <a:r>
              <a:rPr lang="en-US" sz="2400" i="1" dirty="0">
                <a:latin typeface="Cambria"/>
                <a:cs typeface="Cambria"/>
              </a:rPr>
              <a:t>C</a:t>
            </a:r>
            <a:r>
              <a:rPr lang="en-US" sz="2400" dirty="0">
                <a:latin typeface="Cambria"/>
                <a:cs typeface="Cambria"/>
              </a:rPr>
              <a:t> (</a:t>
            </a:r>
            <a:r>
              <a:rPr lang="en-US" sz="2400" i="1" dirty="0" err="1">
                <a:latin typeface="Cambria"/>
                <a:cs typeface="Cambria"/>
              </a:rPr>
              <a:t>x</a:t>
            </a:r>
            <a:r>
              <a:rPr lang="en-US" sz="2400" dirty="0">
                <a:latin typeface="Cambria"/>
                <a:cs typeface="Cambria"/>
              </a:rPr>
              <a:t>, </a:t>
            </a:r>
            <a:r>
              <a:rPr lang="en-US" sz="2400" i="1" dirty="0" err="1">
                <a:latin typeface="Cambria"/>
                <a:cs typeface="Cambria"/>
              </a:rPr>
              <a:t>y</a:t>
            </a:r>
            <a:r>
              <a:rPr lang="en-US" sz="2400" dirty="0">
                <a:latin typeface="Cambria"/>
                <a:cs typeface="Cambria"/>
              </a:rPr>
              <a:t>) on the coordinate grid, so the points </a:t>
            </a:r>
            <a:r>
              <a:rPr lang="en-US" sz="2400" i="1" dirty="0">
                <a:latin typeface="Cambria"/>
                <a:cs typeface="Cambria"/>
              </a:rPr>
              <a:t>A</a:t>
            </a:r>
            <a:r>
              <a:rPr lang="en-US" sz="2400" dirty="0">
                <a:latin typeface="Cambria"/>
                <a:cs typeface="Cambria"/>
              </a:rPr>
              <a:t> (2, 3),</a:t>
            </a:r>
            <a:r>
              <a:rPr lang="en-US" sz="2400" i="1" dirty="0">
                <a:latin typeface="Cambria"/>
                <a:cs typeface="Cambria"/>
              </a:rPr>
              <a:t> B </a:t>
            </a:r>
            <a:r>
              <a:rPr lang="en-US" sz="2400" dirty="0">
                <a:latin typeface="Cambria"/>
                <a:cs typeface="Cambria"/>
              </a:rPr>
              <a:t>(4, 7) and </a:t>
            </a:r>
            <a:r>
              <a:rPr lang="en-US" sz="2400" i="1" dirty="0">
                <a:latin typeface="Cambria"/>
                <a:cs typeface="Cambria"/>
              </a:rPr>
              <a:t>C </a:t>
            </a:r>
            <a:r>
              <a:rPr lang="en-US" sz="2400" dirty="0">
                <a:latin typeface="Cambria"/>
                <a:cs typeface="Cambria"/>
              </a:rPr>
              <a:t>(</a:t>
            </a:r>
            <a:r>
              <a:rPr lang="en-US" sz="2400" i="1" dirty="0" err="1">
                <a:latin typeface="Cambria"/>
                <a:cs typeface="Cambria"/>
              </a:rPr>
              <a:t>x</a:t>
            </a:r>
            <a:r>
              <a:rPr lang="en-US" sz="2400" dirty="0">
                <a:latin typeface="Cambria"/>
                <a:cs typeface="Cambria"/>
              </a:rPr>
              <a:t>, </a:t>
            </a:r>
            <a:r>
              <a:rPr lang="en-US" sz="2400" i="1" dirty="0" err="1">
                <a:latin typeface="Cambria"/>
                <a:cs typeface="Cambria"/>
              </a:rPr>
              <a:t>y</a:t>
            </a:r>
            <a:r>
              <a:rPr lang="en-US" sz="2400" dirty="0">
                <a:latin typeface="Cambria"/>
                <a:cs typeface="Cambria"/>
              </a:rPr>
              <a:t>) form the vertices of a right triangle, with </a:t>
            </a:r>
            <a:r>
              <a:rPr lang="en-US" sz="2400" i="1" dirty="0">
                <a:latin typeface="Cambria"/>
                <a:cs typeface="Cambria"/>
              </a:rPr>
              <a:t>AB</a:t>
            </a:r>
            <a:r>
              <a:rPr lang="en-US" sz="2400" dirty="0">
                <a:latin typeface="Cambria"/>
                <a:cs typeface="Cambria"/>
              </a:rPr>
              <a:t> as its hypotenuse.</a:t>
            </a:r>
          </a:p>
          <a:p>
            <a:endParaRPr lang="en-US" sz="2400" dirty="0">
              <a:latin typeface="Cambria"/>
              <a:cs typeface="Cambria"/>
            </a:endParaRPr>
          </a:p>
          <a:p>
            <a:pPr lvl="0"/>
            <a:r>
              <a:rPr lang="en-US" sz="2400" dirty="0">
                <a:latin typeface="Cambria"/>
                <a:cs typeface="Cambria"/>
              </a:rPr>
              <a:t>Explain how you know that the triangle you formed contains a right angle?</a:t>
            </a:r>
          </a:p>
          <a:p>
            <a:pPr>
              <a:buNone/>
            </a:pPr>
            <a:endParaRPr lang="en-US" sz="2400" dirty="0">
              <a:latin typeface="Cambria"/>
              <a:cs typeface="Cambria"/>
            </a:endParaRPr>
          </a:p>
          <a:p>
            <a:pPr lvl="0"/>
            <a:r>
              <a:rPr lang="en-US" sz="2400" dirty="0">
                <a:latin typeface="Cambria"/>
                <a:cs typeface="Cambria"/>
              </a:rPr>
              <a:t>Now rotate this right triangle 90° about the vertex point (2, 3).  Explain how you know that you have rotated the triangle 90°.</a:t>
            </a:r>
          </a:p>
          <a:p>
            <a:pPr>
              <a:buNone/>
            </a:pPr>
            <a:endParaRPr lang="en-US" sz="2400" dirty="0">
              <a:latin typeface="Cambria"/>
              <a:cs typeface="Cambria"/>
            </a:endParaRPr>
          </a:p>
          <a:p>
            <a:pPr lvl="0"/>
            <a:r>
              <a:rPr lang="en-US" sz="2400" dirty="0">
                <a:latin typeface="Cambria"/>
                <a:cs typeface="Cambria"/>
              </a:rPr>
              <a:t>Compare the slope of the hypotenuse of this rotated right triangle with the slope of the hypotenuse of the pre-image.  What do you notice?</a:t>
            </a:r>
          </a:p>
          <a:p>
            <a:pPr>
              <a:spcAft>
                <a:spcPts val="1800"/>
              </a:spcAft>
              <a:buClr>
                <a:schemeClr val="accent2"/>
              </a:buClr>
              <a:buFont typeface="Arial" panose="020B0604020202020204" pitchFamily="34" charset="0"/>
              <a:buChar char="•"/>
            </a:pPr>
            <a:endParaRPr lang="en-US" sz="2400"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400"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7" name="Picture 6"/>
          <p:cNvPicPr/>
          <p:nvPr/>
        </p:nvPicPr>
        <p:blipFill>
          <a:blip r:embed="rId5">
            <a:grayscl/>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bwMode="auto">
          <a:xfrm>
            <a:off x="5499659" y="261938"/>
            <a:ext cx="3056467" cy="2311400"/>
          </a:xfrm>
          <a:prstGeom prst="rect">
            <a:avLst/>
          </a:prstGeom>
          <a:noFill/>
          <a:ln w="9525">
            <a:noFill/>
            <a:miter lim="800000"/>
            <a:headEnd/>
            <a:tailEnd/>
          </a:ln>
        </p:spPr>
      </p:pic>
      <p:pic>
        <p:nvPicPr>
          <p:cNvPr id="8" name="Picture 7">
            <a:extLst>
              <a:ext uri="{FF2B5EF4-FFF2-40B4-BE49-F238E27FC236}">
                <a16:creationId xmlns:a16="http://schemas.microsoft.com/office/drawing/2014/main" id="{16DED3AA-2181-104D-AB39-2765DF8BBC8A}"/>
              </a:ext>
            </a:extLst>
          </p:cNvPr>
          <p:cNvPicPr>
            <a:picLocks noChangeAspect="1"/>
          </p:cNvPicPr>
          <p:nvPr/>
        </p:nvPicPr>
        <p:blipFill>
          <a:blip r:embed="rId7"/>
          <a:stretch>
            <a:fillRect/>
          </a:stretch>
        </p:blipFill>
        <p:spPr>
          <a:xfrm>
            <a:off x="547586" y="1412539"/>
            <a:ext cx="5404327" cy="4554652"/>
          </a:xfrm>
          <a:prstGeom prst="rect">
            <a:avLst/>
          </a:prstGeom>
        </p:spPr>
      </p:pic>
    </p:spTree>
    <p:extLst>
      <p:ext uri="{BB962C8B-B14F-4D97-AF65-F5344CB8AC3E}">
        <p14:creationId xmlns:p14="http://schemas.microsoft.com/office/powerpoint/2010/main" val="353460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2800" b="1" i="1" dirty="0">
                <a:latin typeface="Aleo" panose="020F0502020204030203" pitchFamily="34" charset="0"/>
                <a:cs typeface="Aleo Regular"/>
              </a:rPr>
              <a:t>Leap Frog</a:t>
            </a:r>
            <a:br>
              <a:rPr lang="en-US" sz="3200" b="1" i="1" dirty="0">
                <a:latin typeface="Aleo" panose="020F0502020204030203" pitchFamily="34" charset="0"/>
                <a:cs typeface="Aleo Regular"/>
              </a:rPr>
            </a:br>
            <a:r>
              <a:rPr lang="en-US" sz="2000" b="1" i="1" dirty="0">
                <a:latin typeface="Aleo" panose="020F0502020204030203" pitchFamily="34" charset="0"/>
                <a:cs typeface="Aleo Regular"/>
              </a:rPr>
              <a:t>A Solidify Understanding Task</a:t>
            </a:r>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
        <p:nvSpPr>
          <p:cNvPr id="9" name="Content Placeholder 8"/>
          <p:cNvSpPr>
            <a:spLocks noGrp="1"/>
          </p:cNvSpPr>
          <p:nvPr>
            <p:ph idx="1"/>
          </p:nvPr>
        </p:nvSpPr>
        <p:spPr/>
        <p:txBody>
          <a:bodyPr>
            <a:normAutofit/>
          </a:bodyPr>
          <a:lstStyle/>
          <a:p>
            <a:r>
              <a:rPr lang="en-US" sz="1800" dirty="0">
                <a:latin typeface="Cambria"/>
                <a:cs typeface="Cambria"/>
              </a:rPr>
              <a:t>For each pre-image/image combination listed below, describe the transformation or transformations that moves the pre-image to the final image. </a:t>
            </a:r>
          </a:p>
          <a:p>
            <a:pPr>
              <a:buNone/>
            </a:pPr>
            <a:r>
              <a:rPr lang="en-US" sz="1800" dirty="0">
                <a:latin typeface="Cambria"/>
                <a:cs typeface="Cambria"/>
              </a:rPr>
              <a:t> </a:t>
            </a:r>
          </a:p>
          <a:p>
            <a:pPr lvl="1"/>
            <a:r>
              <a:rPr lang="en-US" sz="1800" dirty="0">
                <a:latin typeface="Cambria"/>
                <a:cs typeface="Cambria"/>
              </a:rPr>
              <a:t>Image 1 to image 2</a:t>
            </a:r>
          </a:p>
          <a:p>
            <a:pPr lvl="1"/>
            <a:r>
              <a:rPr lang="en-US" sz="1800" dirty="0">
                <a:latin typeface="Cambria"/>
                <a:cs typeface="Cambria"/>
              </a:rPr>
              <a:t>Image 2 to image 3</a:t>
            </a:r>
          </a:p>
          <a:p>
            <a:pPr lvl="1"/>
            <a:r>
              <a:rPr lang="en-US" sz="1800" dirty="0">
                <a:latin typeface="Cambria"/>
                <a:cs typeface="Cambria"/>
              </a:rPr>
              <a:t>Image 3 to image 4</a:t>
            </a:r>
          </a:p>
          <a:p>
            <a:pPr lvl="1"/>
            <a:r>
              <a:rPr lang="en-US" sz="1800" dirty="0">
                <a:latin typeface="Cambria"/>
                <a:cs typeface="Cambria"/>
              </a:rPr>
              <a:t>Image 1 to image 5</a:t>
            </a:r>
          </a:p>
          <a:p>
            <a:endParaRPr lang="en-US" sz="2400" dirty="0"/>
          </a:p>
        </p:txBody>
      </p:sp>
      <p:pic>
        <p:nvPicPr>
          <p:cNvPr id="10" name="Picture 9"/>
          <p:cNvPicPr/>
          <p:nvPr/>
        </p:nvPicPr>
        <p:blipFill>
          <a:blip r:embed="rId5"/>
          <a:srcRect/>
          <a:stretch>
            <a:fillRect/>
          </a:stretch>
        </p:blipFill>
        <p:spPr bwMode="auto">
          <a:xfrm>
            <a:off x="7430396" y="177800"/>
            <a:ext cx="1256404" cy="1239838"/>
          </a:xfrm>
          <a:prstGeom prst="rect">
            <a:avLst/>
          </a:prstGeom>
          <a:noFill/>
          <a:ln w="9525">
            <a:noFill/>
            <a:miter lim="800000"/>
            <a:headEnd/>
            <a:tailEnd/>
          </a:ln>
        </p:spPr>
      </p:pic>
      <p:pic>
        <p:nvPicPr>
          <p:cNvPr id="11" name="Picture 10"/>
          <p:cNvPicPr>
            <a:picLocks noChangeAspect="1"/>
          </p:cNvPicPr>
          <p:nvPr/>
        </p:nvPicPr>
        <p:blipFill>
          <a:blip r:embed="rId6"/>
          <a:stretch>
            <a:fillRect/>
          </a:stretch>
        </p:blipFill>
        <p:spPr>
          <a:xfrm>
            <a:off x="4578700" y="2309179"/>
            <a:ext cx="3725219" cy="3383881"/>
          </a:xfrm>
          <a:prstGeom prst="rect">
            <a:avLst/>
          </a:prstGeom>
        </p:spPr>
      </p:pic>
    </p:spTree>
    <p:extLst>
      <p:ext uri="{BB962C8B-B14F-4D97-AF65-F5344CB8AC3E}">
        <p14:creationId xmlns:p14="http://schemas.microsoft.com/office/powerpoint/2010/main" val="1357966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2800" b="1" i="1" dirty="0">
                <a:latin typeface="Aleo" panose="020F0502020204030203" pitchFamily="34" charset="0"/>
                <a:cs typeface="Aleo Regular"/>
              </a:rPr>
              <a:t>Leap Frog</a:t>
            </a:r>
            <a:br>
              <a:rPr lang="en-US" sz="3200" b="1" i="1" dirty="0">
                <a:latin typeface="Aleo" panose="020F0502020204030203" pitchFamily="34" charset="0"/>
                <a:cs typeface="Aleo Regular"/>
              </a:rPr>
            </a:br>
            <a:r>
              <a:rPr lang="en-US" sz="2000" b="1" i="1" dirty="0">
                <a:latin typeface="Aleo" panose="020F0502020204030203" pitchFamily="34" charset="0"/>
                <a:cs typeface="Aleo Regular"/>
              </a:rPr>
              <a:t>A Solidify Understanding Task</a:t>
            </a:r>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
        <p:nvSpPr>
          <p:cNvPr id="9" name="Content Placeholder 8"/>
          <p:cNvSpPr>
            <a:spLocks noGrp="1"/>
          </p:cNvSpPr>
          <p:nvPr>
            <p:ph idx="1"/>
          </p:nvPr>
        </p:nvSpPr>
        <p:spPr/>
        <p:txBody>
          <a:bodyPr>
            <a:normAutofit/>
          </a:bodyPr>
          <a:lstStyle/>
          <a:p>
            <a:r>
              <a:rPr lang="en-US" sz="1800" dirty="0">
                <a:latin typeface="Cambria"/>
                <a:cs typeface="Cambria"/>
              </a:rPr>
              <a:t>For each pre-image/image combination listed below, describe the transformation or transformations that moves the pre-image to the final image. </a:t>
            </a:r>
          </a:p>
          <a:p>
            <a:pPr>
              <a:buNone/>
            </a:pPr>
            <a:r>
              <a:rPr lang="en-US" sz="1800" dirty="0">
                <a:latin typeface="Cambria"/>
                <a:cs typeface="Cambria"/>
              </a:rPr>
              <a:t> </a:t>
            </a:r>
          </a:p>
          <a:p>
            <a:pPr lvl="1"/>
            <a:r>
              <a:rPr lang="en-US" sz="1800" dirty="0">
                <a:latin typeface="Cambria"/>
                <a:cs typeface="Cambria"/>
              </a:rPr>
              <a:t>Image 1 to image 2</a:t>
            </a:r>
          </a:p>
          <a:p>
            <a:pPr lvl="1"/>
            <a:r>
              <a:rPr lang="en-US" sz="1800" dirty="0">
                <a:latin typeface="Cambria"/>
                <a:cs typeface="Cambria"/>
              </a:rPr>
              <a:t>Image 2 to image 3</a:t>
            </a:r>
          </a:p>
          <a:p>
            <a:pPr lvl="1"/>
            <a:r>
              <a:rPr lang="en-US" sz="1800" dirty="0">
                <a:latin typeface="Cambria"/>
                <a:cs typeface="Cambria"/>
              </a:rPr>
              <a:t>Image 3 to image 4</a:t>
            </a:r>
          </a:p>
          <a:p>
            <a:pPr lvl="1"/>
            <a:r>
              <a:rPr lang="en-US" sz="1800" dirty="0">
                <a:latin typeface="Cambria"/>
                <a:cs typeface="Cambria"/>
              </a:rPr>
              <a:t>Image 1 to image 5</a:t>
            </a:r>
          </a:p>
          <a:p>
            <a:endParaRPr lang="en-US" sz="2400" dirty="0"/>
          </a:p>
        </p:txBody>
      </p:sp>
      <p:pic>
        <p:nvPicPr>
          <p:cNvPr id="10" name="Picture 9"/>
          <p:cNvPicPr/>
          <p:nvPr/>
        </p:nvPicPr>
        <p:blipFill>
          <a:blip r:embed="rId5"/>
          <a:srcRect/>
          <a:stretch>
            <a:fillRect/>
          </a:stretch>
        </p:blipFill>
        <p:spPr bwMode="auto">
          <a:xfrm>
            <a:off x="7430396" y="177800"/>
            <a:ext cx="1256404" cy="1239838"/>
          </a:xfrm>
          <a:prstGeom prst="rect">
            <a:avLst/>
          </a:prstGeom>
          <a:noFill/>
          <a:ln w="9525">
            <a:noFill/>
            <a:miter lim="800000"/>
            <a:headEnd/>
            <a:tailEnd/>
          </a:ln>
        </p:spPr>
      </p:pic>
      <p:pic>
        <p:nvPicPr>
          <p:cNvPr id="11" name="Picture 10"/>
          <p:cNvPicPr>
            <a:picLocks noChangeAspect="1"/>
          </p:cNvPicPr>
          <p:nvPr/>
        </p:nvPicPr>
        <p:blipFill>
          <a:blip r:embed="rId6"/>
          <a:stretch>
            <a:fillRect/>
          </a:stretch>
        </p:blipFill>
        <p:spPr>
          <a:xfrm>
            <a:off x="4578700" y="2309179"/>
            <a:ext cx="3725219" cy="3383881"/>
          </a:xfrm>
          <a:prstGeom prst="rect">
            <a:avLst/>
          </a:prstGeom>
        </p:spPr>
      </p:pic>
      <p:pic>
        <p:nvPicPr>
          <p:cNvPr id="5" name="Picture 4">
            <a:extLst>
              <a:ext uri="{FF2B5EF4-FFF2-40B4-BE49-F238E27FC236}">
                <a16:creationId xmlns:a16="http://schemas.microsoft.com/office/drawing/2014/main" id="{238D648B-1ABF-6840-88BC-B2EDDBA78CFA}"/>
              </a:ext>
            </a:extLst>
          </p:cNvPr>
          <p:cNvPicPr>
            <a:picLocks noChangeAspect="1"/>
          </p:cNvPicPr>
          <p:nvPr/>
        </p:nvPicPr>
        <p:blipFill>
          <a:blip r:embed="rId7"/>
          <a:stretch>
            <a:fillRect/>
          </a:stretch>
        </p:blipFill>
        <p:spPr>
          <a:xfrm>
            <a:off x="0" y="1478902"/>
            <a:ext cx="9144000" cy="3900196"/>
          </a:xfrm>
          <a:prstGeom prst="rect">
            <a:avLst/>
          </a:prstGeom>
        </p:spPr>
      </p:pic>
    </p:spTree>
    <p:extLst>
      <p:ext uri="{BB962C8B-B14F-4D97-AF65-F5344CB8AC3E}">
        <p14:creationId xmlns:p14="http://schemas.microsoft.com/office/powerpoint/2010/main" val="3081342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2800" b="1" i="1" dirty="0">
                <a:latin typeface="Aleo" panose="020F0502020204030203" pitchFamily="34" charset="0"/>
                <a:cs typeface="Aleo Regular"/>
              </a:rPr>
              <a:t>Leap Frog</a:t>
            </a:r>
            <a:br>
              <a:rPr lang="en-US" sz="3200" b="1" i="1" dirty="0">
                <a:latin typeface="Aleo" panose="020F0502020204030203" pitchFamily="34" charset="0"/>
                <a:cs typeface="Aleo Regular"/>
              </a:rPr>
            </a:br>
            <a:r>
              <a:rPr lang="en-US" sz="2000" b="1" i="1" dirty="0">
                <a:latin typeface="Aleo" panose="020F0502020204030203" pitchFamily="34" charset="0"/>
                <a:cs typeface="Aleo Regular"/>
              </a:rPr>
              <a:t>A Solidify Understanding Task</a:t>
            </a:r>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
        <p:nvSpPr>
          <p:cNvPr id="9" name="Content Placeholder 8"/>
          <p:cNvSpPr>
            <a:spLocks noGrp="1"/>
          </p:cNvSpPr>
          <p:nvPr>
            <p:ph idx="1"/>
          </p:nvPr>
        </p:nvSpPr>
        <p:spPr/>
        <p:txBody>
          <a:bodyPr>
            <a:normAutofit/>
          </a:bodyPr>
          <a:lstStyle/>
          <a:p>
            <a:r>
              <a:rPr lang="en-US" sz="1800" dirty="0">
                <a:latin typeface="Cambria"/>
                <a:cs typeface="Cambria"/>
              </a:rPr>
              <a:t>For each pre-image/image combination listed below, describe the transformation or transformations that moves the pre-image to the final image. </a:t>
            </a:r>
          </a:p>
          <a:p>
            <a:pPr>
              <a:buNone/>
            </a:pPr>
            <a:r>
              <a:rPr lang="en-US" sz="1800" dirty="0">
                <a:latin typeface="Cambria"/>
                <a:cs typeface="Cambria"/>
              </a:rPr>
              <a:t> </a:t>
            </a:r>
          </a:p>
          <a:p>
            <a:pPr lvl="1"/>
            <a:r>
              <a:rPr lang="en-US" sz="1800" dirty="0">
                <a:latin typeface="Cambria"/>
                <a:cs typeface="Cambria"/>
              </a:rPr>
              <a:t>Image 1 to image 2</a:t>
            </a:r>
          </a:p>
          <a:p>
            <a:pPr lvl="1"/>
            <a:r>
              <a:rPr lang="en-US" sz="1800" dirty="0">
                <a:latin typeface="Cambria"/>
                <a:cs typeface="Cambria"/>
              </a:rPr>
              <a:t>Image 2 to image 3</a:t>
            </a:r>
          </a:p>
          <a:p>
            <a:pPr lvl="1"/>
            <a:r>
              <a:rPr lang="en-US" sz="1800" dirty="0">
                <a:latin typeface="Cambria"/>
                <a:cs typeface="Cambria"/>
              </a:rPr>
              <a:t>Image 3 to image 4</a:t>
            </a:r>
          </a:p>
          <a:p>
            <a:pPr lvl="1"/>
            <a:r>
              <a:rPr lang="en-US" sz="1800" dirty="0">
                <a:latin typeface="Cambria"/>
                <a:cs typeface="Cambria"/>
              </a:rPr>
              <a:t>Image 1 to image 5</a:t>
            </a:r>
          </a:p>
          <a:p>
            <a:endParaRPr lang="en-US" sz="2400" dirty="0"/>
          </a:p>
        </p:txBody>
      </p:sp>
      <p:pic>
        <p:nvPicPr>
          <p:cNvPr id="10" name="Picture 9"/>
          <p:cNvPicPr/>
          <p:nvPr/>
        </p:nvPicPr>
        <p:blipFill>
          <a:blip r:embed="rId5"/>
          <a:srcRect/>
          <a:stretch>
            <a:fillRect/>
          </a:stretch>
        </p:blipFill>
        <p:spPr bwMode="auto">
          <a:xfrm>
            <a:off x="7430396" y="177800"/>
            <a:ext cx="1256404" cy="1239838"/>
          </a:xfrm>
          <a:prstGeom prst="rect">
            <a:avLst/>
          </a:prstGeom>
          <a:noFill/>
          <a:ln w="9525">
            <a:noFill/>
            <a:miter lim="800000"/>
            <a:headEnd/>
            <a:tailEnd/>
          </a:ln>
        </p:spPr>
      </p:pic>
      <p:pic>
        <p:nvPicPr>
          <p:cNvPr id="11" name="Picture 10"/>
          <p:cNvPicPr>
            <a:picLocks noChangeAspect="1"/>
          </p:cNvPicPr>
          <p:nvPr/>
        </p:nvPicPr>
        <p:blipFill>
          <a:blip r:embed="rId6"/>
          <a:stretch>
            <a:fillRect/>
          </a:stretch>
        </p:blipFill>
        <p:spPr>
          <a:xfrm>
            <a:off x="4578700" y="2309179"/>
            <a:ext cx="3725219" cy="3383881"/>
          </a:xfrm>
          <a:prstGeom prst="rect">
            <a:avLst/>
          </a:prstGeom>
        </p:spPr>
      </p:pic>
      <p:pic>
        <p:nvPicPr>
          <p:cNvPr id="8" name="Picture 7">
            <a:extLst>
              <a:ext uri="{FF2B5EF4-FFF2-40B4-BE49-F238E27FC236}">
                <a16:creationId xmlns:a16="http://schemas.microsoft.com/office/drawing/2014/main" id="{B9B9CFBD-4ECF-F640-8563-E64A2CF36F86}"/>
              </a:ext>
            </a:extLst>
          </p:cNvPr>
          <p:cNvPicPr>
            <a:picLocks noChangeAspect="1"/>
          </p:cNvPicPr>
          <p:nvPr/>
        </p:nvPicPr>
        <p:blipFill>
          <a:blip r:embed="rId7"/>
          <a:stretch>
            <a:fillRect/>
          </a:stretch>
        </p:blipFill>
        <p:spPr>
          <a:xfrm>
            <a:off x="203821" y="1572022"/>
            <a:ext cx="6807200" cy="3276600"/>
          </a:xfrm>
          <a:prstGeom prst="rect">
            <a:avLst/>
          </a:prstGeom>
        </p:spPr>
      </p:pic>
      <p:pic>
        <p:nvPicPr>
          <p:cNvPr id="7" name="Picture 6">
            <a:extLst>
              <a:ext uri="{FF2B5EF4-FFF2-40B4-BE49-F238E27FC236}">
                <a16:creationId xmlns:a16="http://schemas.microsoft.com/office/drawing/2014/main" id="{B22146A8-FBD2-B845-B897-5A9169DE6D05}"/>
              </a:ext>
            </a:extLst>
          </p:cNvPr>
          <p:cNvPicPr>
            <a:picLocks noChangeAspect="1"/>
          </p:cNvPicPr>
          <p:nvPr/>
        </p:nvPicPr>
        <p:blipFill>
          <a:blip r:embed="rId8"/>
          <a:stretch>
            <a:fillRect/>
          </a:stretch>
        </p:blipFill>
        <p:spPr>
          <a:xfrm>
            <a:off x="4572000" y="1600200"/>
            <a:ext cx="4434681" cy="4950831"/>
          </a:xfrm>
          <a:prstGeom prst="rect">
            <a:avLst/>
          </a:prstGeom>
        </p:spPr>
      </p:pic>
    </p:spTree>
    <p:extLst>
      <p:ext uri="{BB962C8B-B14F-4D97-AF65-F5344CB8AC3E}">
        <p14:creationId xmlns:p14="http://schemas.microsoft.com/office/powerpoint/2010/main" val="335457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3200" b="1" i="1" dirty="0">
                <a:latin typeface="Aleo" panose="020F0502020204030203" pitchFamily="34" charset="0"/>
                <a:cs typeface="Aleo Regular"/>
              </a:rPr>
              <a:t>Leap Year</a:t>
            </a:r>
            <a:br>
              <a:rPr lang="en-US" sz="3200" b="1" i="1" dirty="0">
                <a:latin typeface="Aleo" panose="020F0502020204030203" pitchFamily="34" charset="0"/>
                <a:cs typeface="Aleo Regular"/>
              </a:rPr>
            </a:br>
            <a:r>
              <a:rPr lang="en-US" sz="2400" b="1" i="1" dirty="0">
                <a:latin typeface="Aleo" panose="020F0502020204030203" pitchFamily="34" charset="0"/>
                <a:cs typeface="Aleo Regular"/>
              </a:rPr>
              <a:t>A Practice Understanding Task</a:t>
            </a:r>
            <a:endParaRPr lang="en-US" sz="3200" b="1" i="1" dirty="0">
              <a:latin typeface="Aleo" panose="020F0502020204030203" pitchFamily="34" charset="0"/>
              <a:cs typeface="Aleo Regular"/>
            </a:endParaRPr>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
        <p:nvSpPr>
          <p:cNvPr id="9" name="Content Placeholder 8"/>
          <p:cNvSpPr>
            <a:spLocks noGrp="1"/>
          </p:cNvSpPr>
          <p:nvPr>
            <p:ph idx="1"/>
          </p:nvPr>
        </p:nvSpPr>
        <p:spPr>
          <a:xfrm>
            <a:off x="457200" y="1626921"/>
            <a:ext cx="8229600" cy="4202591"/>
          </a:xfrm>
        </p:spPr>
        <p:txBody>
          <a:bodyPr>
            <a:noAutofit/>
          </a:bodyPr>
          <a:lstStyle/>
          <a:p>
            <a:pPr>
              <a:buNone/>
            </a:pPr>
            <a:r>
              <a:rPr lang="en-US" sz="2400" dirty="0">
                <a:latin typeface="Cambria"/>
                <a:cs typeface="Cambria"/>
              </a:rPr>
              <a:t>How would you complete each of the following definitions?</a:t>
            </a:r>
          </a:p>
          <a:p>
            <a:r>
              <a:rPr lang="en-US" sz="2400" dirty="0">
                <a:latin typeface="Cambria"/>
                <a:cs typeface="Cambria"/>
              </a:rPr>
              <a:t>1.  A translation of a set of points in a plane . . . </a:t>
            </a:r>
          </a:p>
          <a:p>
            <a:pPr>
              <a:buNone/>
            </a:pPr>
            <a:r>
              <a:rPr lang="en-US" sz="2400" dirty="0">
                <a:latin typeface="Cambria"/>
                <a:cs typeface="Cambria"/>
              </a:rPr>
              <a:t> </a:t>
            </a:r>
          </a:p>
          <a:p>
            <a:r>
              <a:rPr lang="en-US" sz="2400" dirty="0">
                <a:latin typeface="Cambria"/>
                <a:cs typeface="Cambria"/>
              </a:rPr>
              <a:t>2.  A rotation of a set of points in a plane . . .</a:t>
            </a:r>
          </a:p>
          <a:p>
            <a:pPr>
              <a:buNone/>
            </a:pPr>
            <a:r>
              <a:rPr lang="en-US" sz="2400" dirty="0">
                <a:latin typeface="Cambria"/>
                <a:cs typeface="Cambria"/>
              </a:rPr>
              <a:t> </a:t>
            </a:r>
          </a:p>
          <a:p>
            <a:r>
              <a:rPr lang="en-US" sz="2400" dirty="0">
                <a:latin typeface="Cambria"/>
                <a:cs typeface="Cambria"/>
              </a:rPr>
              <a:t>3.  A reflection of a set of points in a plane . . .</a:t>
            </a:r>
          </a:p>
          <a:p>
            <a:pPr>
              <a:buNone/>
            </a:pPr>
            <a:r>
              <a:rPr lang="en-US" sz="2400" dirty="0">
                <a:latin typeface="Cambria"/>
                <a:cs typeface="Cambria"/>
              </a:rPr>
              <a:t> </a:t>
            </a:r>
          </a:p>
        </p:txBody>
      </p:sp>
      <p:pic>
        <p:nvPicPr>
          <p:cNvPr id="5" name="Picture 4"/>
          <p:cNvPicPr>
            <a:picLocks noChangeAspect="1"/>
          </p:cNvPicPr>
          <p:nvPr/>
        </p:nvPicPr>
        <p:blipFill>
          <a:blip r:embed="rId5"/>
          <a:stretch>
            <a:fillRect/>
          </a:stretch>
        </p:blipFill>
        <p:spPr>
          <a:xfrm>
            <a:off x="6691435" y="274638"/>
            <a:ext cx="1755100" cy="1250035"/>
          </a:xfrm>
          <a:prstGeom prst="rect">
            <a:avLst/>
          </a:prstGeom>
        </p:spPr>
      </p:pic>
    </p:spTree>
    <p:extLst>
      <p:ext uri="{BB962C8B-B14F-4D97-AF65-F5344CB8AC3E}">
        <p14:creationId xmlns:p14="http://schemas.microsoft.com/office/powerpoint/2010/main" val="1357966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72988"/>
            <a:ext cx="8229600" cy="4844186"/>
          </a:xfrm>
        </p:spPr>
        <p:txBody>
          <a:bodyPr>
            <a:noAutofit/>
          </a:bodyPr>
          <a:lstStyle/>
          <a:p>
            <a:pPr marL="0" indent="0">
              <a:buNone/>
            </a:pPr>
            <a:r>
              <a:rPr lang="en-US" sz="2800" dirty="0">
                <a:cs typeface="Aleo Regular"/>
              </a:rPr>
              <a:t>“Students may have the idea that definitions are strings of words that a textbook supplies and they are supposed to transcribe in their notes. This notation does not promote the development of geometric thinking. At a very basic level, students must understand that many definitions for the same concept or shape are valid, that definitions are evaluated by a community, …, perhaps most important that they themselves can and should create definitions.”</a:t>
            </a: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
        <p:nvSpPr>
          <p:cNvPr id="9" name="TextBox 8">
            <a:extLst>
              <a:ext uri="{FF2B5EF4-FFF2-40B4-BE49-F238E27FC236}">
                <a16:creationId xmlns:a16="http://schemas.microsoft.com/office/drawing/2014/main" id="{9DE5C505-8FB4-8E4B-BC87-04E39045D45C}"/>
              </a:ext>
            </a:extLst>
          </p:cNvPr>
          <p:cNvSpPr txBox="1"/>
          <p:nvPr/>
        </p:nvSpPr>
        <p:spPr>
          <a:xfrm>
            <a:off x="0" y="512200"/>
            <a:ext cx="9144000" cy="584775"/>
          </a:xfrm>
          <a:prstGeom prst="rect">
            <a:avLst/>
          </a:prstGeom>
          <a:noFill/>
        </p:spPr>
        <p:txBody>
          <a:bodyPr wrap="square" rtlCol="0">
            <a:spAutoFit/>
          </a:bodyPr>
          <a:lstStyle/>
          <a:p>
            <a:r>
              <a:rPr lang="en-US" sz="3200" b="1" dirty="0">
                <a:solidFill>
                  <a:srgbClr val="800080"/>
                </a:solidFill>
                <a:latin typeface="Aleo" panose="020F0502020204030203" pitchFamily="34" charset="77"/>
              </a:rPr>
              <a:t>Using Transformations to Set the Stage for Proof</a:t>
            </a:r>
          </a:p>
        </p:txBody>
      </p:sp>
      <p:sp>
        <p:nvSpPr>
          <p:cNvPr id="2" name="TextBox 1">
            <a:extLst>
              <a:ext uri="{FF2B5EF4-FFF2-40B4-BE49-F238E27FC236}">
                <a16:creationId xmlns:a16="http://schemas.microsoft.com/office/drawing/2014/main" id="{39F4201B-1C11-C943-BE93-5E40D6F82861}"/>
              </a:ext>
            </a:extLst>
          </p:cNvPr>
          <p:cNvSpPr txBox="1"/>
          <p:nvPr/>
        </p:nvSpPr>
        <p:spPr>
          <a:xfrm>
            <a:off x="116378" y="5353390"/>
            <a:ext cx="9027622" cy="400110"/>
          </a:xfrm>
          <a:prstGeom prst="rect">
            <a:avLst/>
          </a:prstGeom>
          <a:noFill/>
        </p:spPr>
        <p:txBody>
          <a:bodyPr wrap="square" rtlCol="0">
            <a:spAutoFit/>
          </a:bodyPr>
          <a:lstStyle/>
          <a:p>
            <a:r>
              <a:rPr lang="en-US" sz="2000" i="1" dirty="0"/>
              <a:t>Putting Essential Understanding of Geometry into Practice 9-12, NCTM 2015, p. 86</a:t>
            </a:r>
          </a:p>
        </p:txBody>
      </p:sp>
    </p:spTree>
    <p:extLst>
      <p:ext uri="{BB962C8B-B14F-4D97-AF65-F5344CB8AC3E}">
        <p14:creationId xmlns:p14="http://schemas.microsoft.com/office/powerpoint/2010/main" val="1710840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61" y="274638"/>
            <a:ext cx="8468139" cy="1143000"/>
          </a:xfrm>
        </p:spPr>
        <p:txBody>
          <a:bodyPr>
            <a:normAutofit/>
          </a:bodyPr>
          <a:lstStyle/>
          <a:p>
            <a:pPr algn="l"/>
            <a:endParaRPr lang="en-US" sz="2400" b="1" dirty="0">
              <a:solidFill>
                <a:srgbClr val="660066"/>
              </a:solidFill>
              <a:latin typeface="Aleo"/>
              <a:cs typeface="Aleo"/>
            </a:endParaRPr>
          </a:p>
        </p:txBody>
      </p:sp>
      <p:pic>
        <p:nvPicPr>
          <p:cNvPr id="8" name="Picture 7">
            <a:extLst>
              <a:ext uri="{FF2B5EF4-FFF2-40B4-BE49-F238E27FC236}">
                <a16:creationId xmlns:a16="http://schemas.microsoft.com/office/drawing/2014/main" id="{2BC73775-A8E6-7946-954C-1A7B0A5603B8}"/>
              </a:ext>
            </a:extLst>
          </p:cNvPr>
          <p:cNvPicPr>
            <a:picLocks noChangeAspect="1"/>
          </p:cNvPicPr>
          <p:nvPr/>
        </p:nvPicPr>
        <p:blipFill>
          <a:blip r:embed="rId3"/>
          <a:stretch>
            <a:fillRect/>
          </a:stretch>
        </p:blipFill>
        <p:spPr>
          <a:xfrm>
            <a:off x="0" y="49945"/>
            <a:ext cx="9144000" cy="6589519"/>
          </a:xfrm>
          <a:prstGeom prst="rect">
            <a:avLst/>
          </a:prstGeom>
        </p:spPr>
      </p:pic>
      <p:sp>
        <p:nvSpPr>
          <p:cNvPr id="13" name="Up Arrow 12">
            <a:extLst>
              <a:ext uri="{FF2B5EF4-FFF2-40B4-BE49-F238E27FC236}">
                <a16:creationId xmlns:a16="http://schemas.microsoft.com/office/drawing/2014/main" id="{589268C3-C3E2-1E4C-BB63-BCA201C52E5A}"/>
              </a:ext>
            </a:extLst>
          </p:cNvPr>
          <p:cNvSpPr/>
          <p:nvPr/>
        </p:nvSpPr>
        <p:spPr>
          <a:xfrm rot="14870480">
            <a:off x="1410226" y="-329787"/>
            <a:ext cx="1699682" cy="199666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9714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307377"/>
          </a:xfrm>
        </p:spPr>
        <p:txBody>
          <a:bodyPr>
            <a:normAutofit/>
          </a:bodyPr>
          <a:lstStyle/>
          <a:p>
            <a:pPr algn="l">
              <a:spcAft>
                <a:spcPts val="1800"/>
              </a:spcAft>
            </a:pPr>
            <a:r>
              <a:rPr lang="en-US" sz="2800" b="1" i="1" dirty="0">
                <a:latin typeface="Aleo" panose="020F0502020204030203" pitchFamily="34" charset="0"/>
                <a:cs typeface="Aleo Regular"/>
              </a:rPr>
              <a:t>Learning Cycle: </a:t>
            </a:r>
            <a:br>
              <a:rPr lang="en-US" sz="2800" b="1" i="1" dirty="0">
                <a:latin typeface="Aleo" panose="020F0502020204030203" pitchFamily="34" charset="0"/>
                <a:cs typeface="Aleo Regular"/>
              </a:rPr>
            </a:br>
            <a:r>
              <a:rPr lang="en-US" sz="2800" b="1" i="1" dirty="0">
                <a:latin typeface="Aleo" panose="020F0502020204030203" pitchFamily="34" charset="0"/>
                <a:cs typeface="Aleo Regular"/>
              </a:rPr>
              <a:t>meaningful development over time</a:t>
            </a:r>
            <a:endParaRPr lang="en-US" sz="2000" b="1" i="1" dirty="0">
              <a:latin typeface="Aleo" panose="020F0502020204030203" pitchFamily="34" charset="0"/>
              <a:cs typeface="Aleo Regular"/>
            </a:endParaRPr>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
        <p:nvSpPr>
          <p:cNvPr id="9" name="Content Placeholder 8"/>
          <p:cNvSpPr>
            <a:spLocks noGrp="1"/>
          </p:cNvSpPr>
          <p:nvPr>
            <p:ph idx="1"/>
          </p:nvPr>
        </p:nvSpPr>
        <p:spPr>
          <a:xfrm>
            <a:off x="457200" y="1417638"/>
            <a:ext cx="8229600" cy="4708525"/>
          </a:xfrm>
        </p:spPr>
        <p:txBody>
          <a:bodyPr>
            <a:noAutofit/>
          </a:bodyPr>
          <a:lstStyle/>
          <a:p>
            <a:pPr>
              <a:buNone/>
            </a:pPr>
            <a:r>
              <a:rPr lang="en-US" sz="2000">
                <a:latin typeface="Cambria"/>
                <a:cs typeface="Cambria"/>
              </a:rPr>
              <a:t> </a:t>
            </a:r>
            <a:endParaRPr lang="en-US" sz="2000" dirty="0">
              <a:latin typeface="Cambria"/>
              <a:cs typeface="Cambria"/>
            </a:endParaRPr>
          </a:p>
        </p:txBody>
      </p:sp>
      <p:graphicFrame>
        <p:nvGraphicFramePr>
          <p:cNvPr id="7" name="Content Placeholder 3"/>
          <p:cNvGraphicFramePr>
            <a:graphicFrameLocks/>
          </p:cNvGraphicFramePr>
          <p:nvPr>
            <p:extLst>
              <p:ext uri="{D42A27DB-BD31-4B8C-83A1-F6EECF244321}">
                <p14:modId xmlns:p14="http://schemas.microsoft.com/office/powerpoint/2010/main" val="2711699593"/>
              </p:ext>
            </p:extLst>
          </p:nvPr>
        </p:nvGraphicFramePr>
        <p:xfrm>
          <a:off x="1485900" y="1749501"/>
          <a:ext cx="5943600" cy="30861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7"/>
          <p:cNvPicPr/>
          <p:nvPr/>
        </p:nvPicPr>
        <p:blipFill>
          <a:blip r:embed="rId10"/>
          <a:srcRect/>
          <a:stretch>
            <a:fillRect/>
          </a:stretch>
        </p:blipFill>
        <p:spPr bwMode="auto">
          <a:xfrm flipH="1">
            <a:off x="6198627" y="1749501"/>
            <a:ext cx="1429951" cy="967627"/>
          </a:xfrm>
          <a:prstGeom prst="rect">
            <a:avLst/>
          </a:prstGeom>
          <a:noFill/>
          <a:ln w="9525">
            <a:noFill/>
            <a:miter lim="800000"/>
            <a:headEnd/>
            <a:tailEnd/>
          </a:ln>
        </p:spPr>
      </p:pic>
      <p:pic>
        <p:nvPicPr>
          <p:cNvPr id="10" name="Picture 9"/>
          <p:cNvPicPr/>
          <p:nvPr/>
        </p:nvPicPr>
        <p:blipFill>
          <a:blip r:embed="rId11"/>
          <a:srcRect/>
          <a:stretch>
            <a:fillRect/>
          </a:stretch>
        </p:blipFill>
        <p:spPr bwMode="auto">
          <a:xfrm>
            <a:off x="2385810" y="4067671"/>
            <a:ext cx="1256404" cy="1239838"/>
          </a:xfrm>
          <a:prstGeom prst="rect">
            <a:avLst/>
          </a:prstGeom>
          <a:noFill/>
          <a:ln w="9525">
            <a:noFill/>
            <a:miter lim="800000"/>
            <a:headEnd/>
            <a:tailEnd/>
          </a:ln>
        </p:spPr>
      </p:pic>
      <p:pic>
        <p:nvPicPr>
          <p:cNvPr id="12" name="Picture 11"/>
          <p:cNvPicPr/>
          <p:nvPr/>
        </p:nvPicPr>
        <p:blipFill>
          <a:blip r:embed="rId12"/>
          <a:srcRect/>
          <a:stretch>
            <a:fillRect/>
          </a:stretch>
        </p:blipFill>
        <p:spPr bwMode="auto">
          <a:xfrm>
            <a:off x="5404622" y="4075102"/>
            <a:ext cx="1042839" cy="1232407"/>
          </a:xfrm>
          <a:prstGeom prst="rect">
            <a:avLst/>
          </a:prstGeom>
          <a:noFill/>
          <a:ln w="9525">
            <a:noFill/>
            <a:miter lim="800000"/>
            <a:headEnd/>
            <a:tailEnd/>
          </a:ln>
        </p:spPr>
      </p:pic>
      <p:sp>
        <p:nvSpPr>
          <p:cNvPr id="5" name="TextBox 4"/>
          <p:cNvSpPr txBox="1"/>
          <p:nvPr/>
        </p:nvSpPr>
        <p:spPr>
          <a:xfrm>
            <a:off x="6198627" y="2736372"/>
            <a:ext cx="1673915" cy="369332"/>
          </a:xfrm>
          <a:prstGeom prst="rect">
            <a:avLst/>
          </a:prstGeom>
          <a:noFill/>
        </p:spPr>
        <p:txBody>
          <a:bodyPr wrap="square" rtlCol="0">
            <a:spAutoFit/>
          </a:bodyPr>
          <a:lstStyle/>
          <a:p>
            <a:r>
              <a:rPr lang="en-US" dirty="0"/>
              <a:t>Leaping Lizards</a:t>
            </a:r>
          </a:p>
        </p:txBody>
      </p:sp>
      <p:sp>
        <p:nvSpPr>
          <p:cNvPr id="13" name="TextBox 12"/>
          <p:cNvSpPr txBox="1"/>
          <p:nvPr/>
        </p:nvSpPr>
        <p:spPr>
          <a:xfrm>
            <a:off x="5404622" y="5363322"/>
            <a:ext cx="1414750" cy="369332"/>
          </a:xfrm>
          <a:prstGeom prst="rect">
            <a:avLst/>
          </a:prstGeom>
          <a:noFill/>
        </p:spPr>
        <p:txBody>
          <a:bodyPr wrap="square" rtlCol="0">
            <a:spAutoFit/>
          </a:bodyPr>
          <a:lstStyle/>
          <a:p>
            <a:r>
              <a:rPr lang="en-US" dirty="0"/>
              <a:t>Is It Right?</a:t>
            </a:r>
          </a:p>
        </p:txBody>
      </p:sp>
      <p:sp>
        <p:nvSpPr>
          <p:cNvPr id="14" name="TextBox 13"/>
          <p:cNvSpPr txBox="1"/>
          <p:nvPr/>
        </p:nvSpPr>
        <p:spPr>
          <a:xfrm>
            <a:off x="2641713" y="5307509"/>
            <a:ext cx="1673915" cy="369332"/>
          </a:xfrm>
          <a:prstGeom prst="rect">
            <a:avLst/>
          </a:prstGeom>
          <a:noFill/>
        </p:spPr>
        <p:txBody>
          <a:bodyPr wrap="square" rtlCol="0">
            <a:spAutoFit/>
          </a:bodyPr>
          <a:lstStyle/>
          <a:p>
            <a:r>
              <a:rPr lang="en-US" dirty="0"/>
              <a:t>Leap Frog</a:t>
            </a:r>
          </a:p>
        </p:txBody>
      </p:sp>
      <p:sp>
        <p:nvSpPr>
          <p:cNvPr id="15" name="TextBox 14"/>
          <p:cNvSpPr txBox="1"/>
          <p:nvPr/>
        </p:nvSpPr>
        <p:spPr>
          <a:xfrm>
            <a:off x="1485900" y="2888772"/>
            <a:ext cx="1673915" cy="369332"/>
          </a:xfrm>
          <a:prstGeom prst="rect">
            <a:avLst/>
          </a:prstGeom>
          <a:noFill/>
        </p:spPr>
        <p:txBody>
          <a:bodyPr wrap="square" rtlCol="0">
            <a:spAutoFit/>
          </a:bodyPr>
          <a:lstStyle/>
          <a:p>
            <a:r>
              <a:rPr lang="en-US" dirty="0"/>
              <a:t>Leap Year</a:t>
            </a:r>
          </a:p>
        </p:txBody>
      </p:sp>
      <p:pic>
        <p:nvPicPr>
          <p:cNvPr id="16" name="Picture 15"/>
          <p:cNvPicPr>
            <a:picLocks noChangeAspect="1"/>
          </p:cNvPicPr>
          <p:nvPr/>
        </p:nvPicPr>
        <p:blipFill>
          <a:blip r:embed="rId13"/>
          <a:stretch>
            <a:fillRect/>
          </a:stretch>
        </p:blipFill>
        <p:spPr>
          <a:xfrm>
            <a:off x="1183961" y="1678873"/>
            <a:ext cx="1457752" cy="1038255"/>
          </a:xfrm>
          <a:prstGeom prst="rect">
            <a:avLst/>
          </a:prstGeom>
        </p:spPr>
      </p:pic>
    </p:spTree>
    <p:extLst>
      <p:ext uri="{BB962C8B-B14F-4D97-AF65-F5344CB8AC3E}">
        <p14:creationId xmlns:p14="http://schemas.microsoft.com/office/powerpoint/2010/main" val="3948839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452" y="541986"/>
            <a:ext cx="8244347" cy="1088068"/>
          </a:xfrm>
        </p:spPr>
        <p:txBody>
          <a:bodyPr>
            <a:normAutofit/>
          </a:bodyPr>
          <a:lstStyle/>
          <a:p>
            <a:pPr algn="l"/>
            <a:r>
              <a:rPr lang="en-US" sz="2400" b="1" dirty="0">
                <a:latin typeface="Aleo" panose="020F0502020204030203" pitchFamily="34" charset="0"/>
                <a:cs typeface="Aleo Regular"/>
              </a:rPr>
              <a:t>CCSSM geometry progressions from a </a:t>
            </a:r>
            <a:br>
              <a:rPr lang="en-US" sz="2400" b="1" dirty="0">
                <a:latin typeface="Aleo" panose="020F0502020204030203" pitchFamily="34" charset="0"/>
                <a:cs typeface="Aleo Regular"/>
              </a:rPr>
            </a:br>
            <a:r>
              <a:rPr lang="en-US" sz="2400" b="1" dirty="0">
                <a:latin typeface="Aleo" panose="020F0502020204030203" pitchFamily="34" charset="0"/>
                <a:cs typeface="Aleo Regular"/>
              </a:rPr>
              <a:t>learning cycle perspective: </a:t>
            </a:r>
            <a:r>
              <a:rPr lang="en-US" sz="2400" b="1" i="1" dirty="0">
                <a:latin typeface="Aleo" panose="020F0502020204030203" pitchFamily="34" charset="0"/>
                <a:cs typeface="Aleo Regular"/>
              </a:rPr>
              <a:t>Properties of Transformations</a:t>
            </a:r>
            <a:endParaRPr lang="en-US" sz="2400" b="1" i="1" dirty="0">
              <a:solidFill>
                <a:srgbClr val="490A3C"/>
              </a:solidFill>
              <a:latin typeface="Aleo"/>
              <a:cs typeface="Aleo"/>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78589664"/>
              </p:ext>
            </p:extLst>
          </p:nvPr>
        </p:nvGraphicFramePr>
        <p:xfrm>
          <a:off x="1485900" y="1876323"/>
          <a:ext cx="5943600" cy="308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7"/>
          <p:cNvGrpSpPr/>
          <p:nvPr/>
        </p:nvGrpSpPr>
        <p:grpSpPr>
          <a:xfrm>
            <a:off x="-232622" y="5906104"/>
            <a:ext cx="8919422" cy="593301"/>
            <a:chOff x="-232622" y="5829512"/>
            <a:chExt cx="8919422" cy="593301"/>
          </a:xfrm>
        </p:grpSpPr>
        <p:pic>
          <p:nvPicPr>
            <p:cNvPr id="9" name="Picture 8" descr="MVP_tagline.png"/>
            <p:cNvPicPr>
              <a:picLocks noChangeAspect="1"/>
            </p:cNvPicPr>
            <p:nvPr/>
          </p:nvPicPr>
          <p:blipFill>
            <a:blip r:embed="rId8"/>
            <a:stretch>
              <a:fillRect/>
            </a:stretch>
          </p:blipFill>
          <p:spPr>
            <a:xfrm>
              <a:off x="-232622" y="6017173"/>
              <a:ext cx="5259182" cy="392477"/>
            </a:xfrm>
            <a:prstGeom prst="rect">
              <a:avLst/>
            </a:prstGeom>
          </p:spPr>
        </p:pic>
        <p:pic>
          <p:nvPicPr>
            <p:cNvPr id="10" name="Picture 9" descr="MVP_logo_large_WORD.png"/>
            <p:cNvPicPr>
              <a:picLocks noChangeAspect="1"/>
            </p:cNvPicPr>
            <p:nvPr/>
          </p:nvPicPr>
          <p:blipFill>
            <a:blip r:embed="rId9"/>
            <a:stretch>
              <a:fillRect/>
            </a:stretch>
          </p:blipFill>
          <p:spPr>
            <a:xfrm>
              <a:off x="6441310" y="5829512"/>
              <a:ext cx="2245490" cy="593301"/>
            </a:xfrm>
            <a:prstGeom prst="rect">
              <a:avLst/>
            </a:prstGeom>
          </p:spPr>
        </p:pic>
      </p:grpSp>
      <p:sp>
        <p:nvSpPr>
          <p:cNvPr id="7" name="TextBox 6"/>
          <p:cNvSpPr txBox="1"/>
          <p:nvPr/>
        </p:nvSpPr>
        <p:spPr>
          <a:xfrm>
            <a:off x="6194323" y="1876323"/>
            <a:ext cx="2492477" cy="2215991"/>
          </a:xfrm>
          <a:prstGeom prst="rect">
            <a:avLst/>
          </a:prstGeom>
          <a:noFill/>
        </p:spPr>
        <p:txBody>
          <a:bodyPr wrap="square" rtlCol="0">
            <a:spAutoFit/>
          </a:bodyPr>
          <a:lstStyle/>
          <a:p>
            <a:r>
              <a:rPr lang="en-US" sz="1200" b="1" dirty="0"/>
              <a:t>8.G.1.</a:t>
            </a:r>
            <a:r>
              <a:rPr lang="en-US" sz="1200" dirty="0"/>
              <a:t>  </a:t>
            </a:r>
            <a:r>
              <a:rPr lang="en-US" sz="1200" i="1" u="sng" dirty="0"/>
              <a:t>Verify experimentally</a:t>
            </a:r>
            <a:r>
              <a:rPr lang="en-US" sz="1200" i="1" dirty="0"/>
              <a:t> </a:t>
            </a:r>
            <a:r>
              <a:rPr lang="en-US" sz="1200" dirty="0"/>
              <a:t>the properties of rotations, reflections, and translations:</a:t>
            </a:r>
          </a:p>
          <a:p>
            <a:pPr marL="228600" indent="-228600">
              <a:buFont typeface="Arial"/>
              <a:buChar char="•"/>
            </a:pPr>
            <a:r>
              <a:rPr lang="en-US" sz="1200" dirty="0"/>
              <a:t>Lines are taken to lines, and line segments to line segments of the same length.</a:t>
            </a:r>
          </a:p>
          <a:p>
            <a:pPr marL="228600" indent="-228600">
              <a:buFont typeface="Arial"/>
              <a:buChar char="•"/>
            </a:pPr>
            <a:r>
              <a:rPr lang="en-US" sz="1200" dirty="0"/>
              <a:t>Angles are taken to angles of the same measure.</a:t>
            </a:r>
          </a:p>
          <a:p>
            <a:pPr marL="228600" indent="-228600">
              <a:buFont typeface="Arial"/>
              <a:buChar char="•"/>
            </a:pPr>
            <a:r>
              <a:rPr lang="en-US" sz="1200" dirty="0"/>
              <a:t>Parallel lines are taken to parallel lines. </a:t>
            </a:r>
          </a:p>
          <a:p>
            <a:endParaRPr lang="en-US" dirty="0"/>
          </a:p>
        </p:txBody>
      </p:sp>
      <p:sp>
        <p:nvSpPr>
          <p:cNvPr id="8" name="TextBox 7"/>
          <p:cNvSpPr txBox="1"/>
          <p:nvPr/>
        </p:nvSpPr>
        <p:spPr>
          <a:xfrm>
            <a:off x="442452" y="1982839"/>
            <a:ext cx="2294193" cy="1200329"/>
          </a:xfrm>
          <a:prstGeom prst="rect">
            <a:avLst/>
          </a:prstGeom>
          <a:noFill/>
        </p:spPr>
        <p:txBody>
          <a:bodyPr wrap="square" rtlCol="0">
            <a:spAutoFit/>
          </a:bodyPr>
          <a:lstStyle/>
          <a:p>
            <a:r>
              <a:rPr lang="en-US" sz="1200" b="1" dirty="0"/>
              <a:t>G.CO.4. </a:t>
            </a:r>
            <a:r>
              <a:rPr lang="en-US" sz="1200" i="1" u="sng" dirty="0"/>
              <a:t>Develop definitions </a:t>
            </a:r>
            <a:r>
              <a:rPr lang="en-US" sz="1200" dirty="0"/>
              <a:t>of rotations, reflections, and translations in terms of angles, circles, perpendicular lines, parallel lines, and line segments.</a:t>
            </a:r>
          </a:p>
          <a:p>
            <a:r>
              <a:rPr lang="en-US" sz="1200" dirty="0"/>
              <a:t> </a:t>
            </a:r>
            <a:r>
              <a:rPr lang="en-US" sz="1200" b="1" i="1" dirty="0"/>
              <a:t>(a Secondary Math I standard)</a:t>
            </a:r>
            <a:endParaRPr lang="en-US" sz="1200" b="1" dirty="0"/>
          </a:p>
        </p:txBody>
      </p:sp>
      <p:sp>
        <p:nvSpPr>
          <p:cNvPr id="11" name="TextBox 10"/>
          <p:cNvSpPr txBox="1"/>
          <p:nvPr/>
        </p:nvSpPr>
        <p:spPr>
          <a:xfrm>
            <a:off x="5506063" y="4092314"/>
            <a:ext cx="3031613" cy="646331"/>
          </a:xfrm>
          <a:prstGeom prst="rect">
            <a:avLst/>
          </a:prstGeom>
          <a:noFill/>
        </p:spPr>
        <p:txBody>
          <a:bodyPr wrap="square" rtlCol="0">
            <a:spAutoFit/>
          </a:bodyPr>
          <a:lstStyle/>
          <a:p>
            <a:r>
              <a:rPr lang="en-US" sz="1200" b="1" dirty="0"/>
              <a:t>8.G.2. </a:t>
            </a:r>
            <a:r>
              <a:rPr lang="en-US" sz="1200" i="1" u="sng" dirty="0"/>
              <a:t>Describe</a:t>
            </a:r>
            <a:r>
              <a:rPr lang="en-US" sz="1200" dirty="0"/>
              <a:t> the effect of dilations, translations, rotations, and reflections on two-dimensional figures using coordinates.</a:t>
            </a:r>
          </a:p>
        </p:txBody>
      </p:sp>
      <p:sp>
        <p:nvSpPr>
          <p:cNvPr id="12" name="TextBox 11"/>
          <p:cNvSpPr txBox="1"/>
          <p:nvPr/>
        </p:nvSpPr>
        <p:spPr>
          <a:xfrm>
            <a:off x="2736645" y="4962423"/>
            <a:ext cx="3834581" cy="1015663"/>
          </a:xfrm>
          <a:prstGeom prst="rect">
            <a:avLst/>
          </a:prstGeom>
          <a:noFill/>
        </p:spPr>
        <p:txBody>
          <a:bodyPr wrap="square" rtlCol="0">
            <a:spAutoFit/>
          </a:bodyPr>
          <a:lstStyle/>
          <a:p>
            <a:r>
              <a:rPr lang="en-US" sz="1200" b="1" dirty="0"/>
              <a:t>G.CO.2</a:t>
            </a:r>
            <a:r>
              <a:rPr lang="en-US" sz="1200" dirty="0"/>
              <a:t>. </a:t>
            </a:r>
            <a:r>
              <a:rPr lang="en-US" sz="1200" i="1" u="sng" dirty="0"/>
              <a:t>Represent</a:t>
            </a:r>
            <a:r>
              <a:rPr lang="en-US" sz="1200" dirty="0"/>
              <a:t> transformations in the plane using, e.g., transparencies and geometry software; </a:t>
            </a:r>
            <a:r>
              <a:rPr lang="en-US" sz="1200" i="1" u="sng" dirty="0"/>
              <a:t>describe transformations as functions</a:t>
            </a:r>
            <a:r>
              <a:rPr lang="en-US" sz="1200" dirty="0"/>
              <a:t> that take points in the plane as inputs and give other points as outputs</a:t>
            </a:r>
          </a:p>
          <a:p>
            <a:pPr algn="ctr"/>
            <a:r>
              <a:rPr lang="en-US" sz="1200" b="1" i="1" dirty="0"/>
              <a:t>(a Secondary Math I standard)</a:t>
            </a:r>
            <a:r>
              <a:rPr lang="en-US" sz="1200" b="1" dirty="0"/>
              <a:t> </a:t>
            </a:r>
          </a:p>
        </p:txBody>
      </p:sp>
      <p:sp>
        <p:nvSpPr>
          <p:cNvPr id="13" name="TextBox 12"/>
          <p:cNvSpPr txBox="1"/>
          <p:nvPr/>
        </p:nvSpPr>
        <p:spPr>
          <a:xfrm>
            <a:off x="259463" y="3419373"/>
            <a:ext cx="3124472" cy="1569660"/>
          </a:xfrm>
          <a:prstGeom prst="rect">
            <a:avLst/>
          </a:prstGeom>
          <a:noFill/>
        </p:spPr>
        <p:txBody>
          <a:bodyPr wrap="square" rtlCol="0">
            <a:spAutoFit/>
          </a:bodyPr>
          <a:lstStyle/>
          <a:p>
            <a:r>
              <a:rPr lang="en-US" sz="1200" b="1" dirty="0"/>
              <a:t>G.CO.5</a:t>
            </a:r>
            <a:r>
              <a:rPr lang="en-US" sz="1200" dirty="0"/>
              <a:t>. Given a geometric figure and a rotation, reflection, or translation, </a:t>
            </a:r>
            <a:r>
              <a:rPr lang="en-US" sz="1200" i="1" u="sng" dirty="0"/>
              <a:t>draw the transformed figure</a:t>
            </a:r>
            <a:r>
              <a:rPr lang="en-US" sz="1200" dirty="0"/>
              <a:t> using, e.g., graph paper, tracing paper, or geometry software.</a:t>
            </a:r>
          </a:p>
          <a:p>
            <a:r>
              <a:rPr lang="en-US" sz="1200" b="1" dirty="0"/>
              <a:t>G.CO.6. </a:t>
            </a:r>
            <a:r>
              <a:rPr lang="en-US" sz="1200" dirty="0"/>
              <a:t>Use geometric descriptions of rigid motions to transform figures and to </a:t>
            </a:r>
            <a:r>
              <a:rPr lang="en-US" sz="1200" i="1" u="sng" dirty="0"/>
              <a:t>predict the effect</a:t>
            </a:r>
            <a:r>
              <a:rPr lang="en-US" sz="1200" dirty="0"/>
              <a:t> of a given rigid motion on a given figure </a:t>
            </a:r>
          </a:p>
          <a:p>
            <a:r>
              <a:rPr lang="en-US" sz="1200" b="1" i="1" dirty="0"/>
              <a:t>       (Secondary Math I standards)</a:t>
            </a:r>
            <a:r>
              <a:rPr lang="en-US" sz="1200" b="1" dirty="0"/>
              <a:t> </a:t>
            </a:r>
          </a:p>
        </p:txBody>
      </p:sp>
    </p:spTree>
    <p:extLst>
      <p:ext uri="{BB962C8B-B14F-4D97-AF65-F5344CB8AC3E}">
        <p14:creationId xmlns:p14="http://schemas.microsoft.com/office/powerpoint/2010/main" val="4382069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3200" b="1" i="1" dirty="0">
                <a:latin typeface="Aleo" panose="020F0502020204030203" pitchFamily="34" charset="0"/>
                <a:cs typeface="Aleo Regular"/>
              </a:rPr>
              <a:t>Symmetries of Quadrilaterals</a:t>
            </a:r>
            <a:br>
              <a:rPr lang="en-US" sz="3200" b="1" i="1" dirty="0">
                <a:latin typeface="Aleo" panose="020F0502020204030203" pitchFamily="34" charset="0"/>
                <a:cs typeface="Aleo Regular"/>
              </a:rPr>
            </a:br>
            <a:endParaRPr lang="en-US" sz="3200" b="1" i="1" dirty="0">
              <a:latin typeface="Aleo" panose="020F0502020204030203" pitchFamily="34" charset="0"/>
              <a:cs typeface="Aleo Regular"/>
            </a:endParaRPr>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
        <p:nvSpPr>
          <p:cNvPr id="9" name="Content Placeholder 8"/>
          <p:cNvSpPr>
            <a:spLocks noGrp="1"/>
          </p:cNvSpPr>
          <p:nvPr>
            <p:ph idx="1"/>
          </p:nvPr>
        </p:nvSpPr>
        <p:spPr>
          <a:xfrm>
            <a:off x="457200" y="1417638"/>
            <a:ext cx="8229600" cy="4708525"/>
          </a:xfrm>
        </p:spPr>
        <p:txBody>
          <a:bodyPr>
            <a:noAutofit/>
          </a:bodyPr>
          <a:lstStyle/>
          <a:p>
            <a:pPr>
              <a:buNone/>
            </a:pPr>
            <a:r>
              <a:rPr lang="en-US" sz="2800" dirty="0">
                <a:latin typeface="Cambria"/>
                <a:cs typeface="Cambria"/>
              </a:rPr>
              <a:t>“Symmetry can be defined by using transformations. Students are often familiar with symmetry formed by reflection, such as the symmetry in butterfly cutouts or snowflakes. But there are other symmetries as well… In all these cases, basic properties of the figures can be seen as consequences of their symmetry.”</a:t>
            </a:r>
            <a:endParaRPr lang="en-US" sz="2400" dirty="0">
              <a:latin typeface="Cambria"/>
              <a:cs typeface="Cambria"/>
            </a:endParaRPr>
          </a:p>
        </p:txBody>
      </p:sp>
      <p:sp>
        <p:nvSpPr>
          <p:cNvPr id="8" name="TextBox 7">
            <a:extLst>
              <a:ext uri="{FF2B5EF4-FFF2-40B4-BE49-F238E27FC236}">
                <a16:creationId xmlns:a16="http://schemas.microsoft.com/office/drawing/2014/main" id="{EB97D6C7-64F7-C14B-9090-C23AD2374808}"/>
              </a:ext>
            </a:extLst>
          </p:cNvPr>
          <p:cNvSpPr txBox="1"/>
          <p:nvPr/>
        </p:nvSpPr>
        <p:spPr>
          <a:xfrm>
            <a:off x="116378" y="5353390"/>
            <a:ext cx="9027622" cy="400110"/>
          </a:xfrm>
          <a:prstGeom prst="rect">
            <a:avLst/>
          </a:prstGeom>
          <a:noFill/>
        </p:spPr>
        <p:txBody>
          <a:bodyPr wrap="square" rtlCol="0">
            <a:spAutoFit/>
          </a:bodyPr>
          <a:lstStyle/>
          <a:p>
            <a:r>
              <a:rPr lang="en-US" sz="2000" i="1" dirty="0"/>
              <a:t>  Catalyzing Change in High School Mathematics, NCTM 2018, p. 71</a:t>
            </a:r>
          </a:p>
        </p:txBody>
      </p:sp>
    </p:spTree>
    <p:extLst>
      <p:ext uri="{BB962C8B-B14F-4D97-AF65-F5344CB8AC3E}">
        <p14:creationId xmlns:p14="http://schemas.microsoft.com/office/powerpoint/2010/main" val="13579668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3200" b="1" i="1" dirty="0">
                <a:latin typeface="Aleo" panose="020F0502020204030203" pitchFamily="34" charset="0"/>
                <a:cs typeface="Aleo Regular"/>
              </a:rPr>
              <a:t>Symmetries of Quadrilaterals</a:t>
            </a:r>
            <a:br>
              <a:rPr lang="en-US" sz="3200" b="1" i="1" dirty="0">
                <a:latin typeface="Aleo" panose="020F0502020204030203" pitchFamily="34" charset="0"/>
                <a:cs typeface="Aleo Regular"/>
              </a:rPr>
            </a:br>
            <a:r>
              <a:rPr lang="en-US" sz="2400" b="1" i="1" dirty="0">
                <a:latin typeface="Aleo" panose="020F0502020204030203" pitchFamily="34" charset="0"/>
                <a:cs typeface="Aleo Regular"/>
              </a:rPr>
              <a:t>A Develop Understanding Task</a:t>
            </a:r>
            <a:endParaRPr lang="en-US" sz="3200" b="1" i="1" dirty="0">
              <a:latin typeface="Aleo" panose="020F0502020204030203" pitchFamily="34" charset="0"/>
              <a:cs typeface="Aleo Regular"/>
            </a:endParaRPr>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
        <p:nvSpPr>
          <p:cNvPr id="9" name="Content Placeholder 8"/>
          <p:cNvSpPr>
            <a:spLocks noGrp="1"/>
          </p:cNvSpPr>
          <p:nvPr>
            <p:ph idx="1"/>
          </p:nvPr>
        </p:nvSpPr>
        <p:spPr>
          <a:xfrm>
            <a:off x="457200" y="1417638"/>
            <a:ext cx="8229600" cy="4708525"/>
          </a:xfrm>
        </p:spPr>
        <p:txBody>
          <a:bodyPr>
            <a:noAutofit/>
          </a:bodyPr>
          <a:lstStyle/>
          <a:p>
            <a:pPr>
              <a:buNone/>
            </a:pPr>
            <a:r>
              <a:rPr lang="en-US" sz="2000" dirty="0">
                <a:latin typeface="Cambria"/>
                <a:cs typeface="Cambria"/>
              </a:rPr>
              <a:t> </a:t>
            </a:r>
          </a:p>
          <a:p>
            <a:pPr>
              <a:buNone/>
            </a:pPr>
            <a:r>
              <a:rPr lang="en-US" sz="2400" b="1" dirty="0">
                <a:latin typeface="Cambria"/>
                <a:cs typeface="Cambria"/>
              </a:rPr>
              <a:t>Focus questions</a:t>
            </a:r>
            <a:r>
              <a:rPr lang="en-US" sz="2400" dirty="0">
                <a:latin typeface="Cambria"/>
                <a:cs typeface="Cambria"/>
              </a:rPr>
              <a:t>: </a:t>
            </a:r>
          </a:p>
          <a:p>
            <a:pPr>
              <a:buNone/>
            </a:pPr>
            <a:endParaRPr lang="en-US" sz="2400" dirty="0">
              <a:latin typeface="Cambria"/>
              <a:cs typeface="Cambria"/>
            </a:endParaRPr>
          </a:p>
          <a:p>
            <a:r>
              <a:rPr lang="en-US" sz="2400" dirty="0">
                <a:latin typeface="Cambria"/>
                <a:cs typeface="Cambria"/>
              </a:rPr>
              <a:t>What convinces you that the quadrilateral in question possesses the types of symmetry you claimed?</a:t>
            </a:r>
          </a:p>
          <a:p>
            <a:r>
              <a:rPr lang="en-US" sz="2400" dirty="0">
                <a:latin typeface="Cambria"/>
                <a:cs typeface="Cambria"/>
              </a:rPr>
              <a:t>How are you relying upon our definitions of the rigid motion transformations to support your claims?</a:t>
            </a:r>
          </a:p>
          <a:p>
            <a:r>
              <a:rPr lang="en-US" sz="2400" dirty="0">
                <a:latin typeface="Cambria"/>
                <a:cs typeface="Cambria"/>
              </a:rPr>
              <a:t>Where does our work fit on the “Ways of Knowing” Continuum?</a:t>
            </a:r>
          </a:p>
          <a:p>
            <a:pPr>
              <a:buNone/>
            </a:pPr>
            <a:endParaRPr lang="en-US" sz="2400" dirty="0">
              <a:latin typeface="Cambria"/>
              <a:cs typeface="Cambria"/>
            </a:endParaRPr>
          </a:p>
        </p:txBody>
      </p:sp>
      <p:pic>
        <p:nvPicPr>
          <p:cNvPr id="5" name="Picture 4"/>
          <p:cNvPicPr>
            <a:picLocks noChangeAspect="1"/>
          </p:cNvPicPr>
          <p:nvPr/>
        </p:nvPicPr>
        <p:blipFill>
          <a:blip r:embed="rId5"/>
          <a:stretch>
            <a:fillRect/>
          </a:stretch>
        </p:blipFill>
        <p:spPr>
          <a:xfrm>
            <a:off x="6595234" y="578917"/>
            <a:ext cx="1889783" cy="1562548"/>
          </a:xfrm>
          <a:prstGeom prst="rect">
            <a:avLst/>
          </a:prstGeom>
        </p:spPr>
      </p:pic>
    </p:spTree>
    <p:extLst>
      <p:ext uri="{BB962C8B-B14F-4D97-AF65-F5344CB8AC3E}">
        <p14:creationId xmlns:p14="http://schemas.microsoft.com/office/powerpoint/2010/main" val="36150661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2800" b="1" i="1" dirty="0">
                <a:latin typeface="Aleo" panose="020F0502020204030203" pitchFamily="34" charset="0"/>
                <a:cs typeface="Aleo Regular"/>
              </a:rPr>
              <a:t>Symmetry as a foundation for proof</a:t>
            </a:r>
          </a:p>
        </p:txBody>
      </p:sp>
      <p:sp>
        <p:nvSpPr>
          <p:cNvPr id="3" name="Content Placeholder 2"/>
          <p:cNvSpPr>
            <a:spLocks noGrp="1"/>
          </p:cNvSpPr>
          <p:nvPr>
            <p:ph idx="1"/>
          </p:nvPr>
        </p:nvSpPr>
        <p:spPr>
          <a:xfrm>
            <a:off x="457200" y="1600200"/>
            <a:ext cx="8229600" cy="4012381"/>
          </a:xfrm>
        </p:spPr>
        <p:txBody>
          <a:bodyPr>
            <a:normAutofit/>
          </a:bodyPr>
          <a:lstStyle/>
          <a:p>
            <a:pPr>
              <a:spcAft>
                <a:spcPts val="1800"/>
              </a:spcAft>
              <a:buClr>
                <a:schemeClr val="accent2"/>
              </a:buClr>
              <a:buFont typeface="Arial" panose="020B0604020202020204" pitchFamily="34" charset="0"/>
              <a:buChar char="•"/>
            </a:pPr>
            <a:r>
              <a:rPr lang="en-US" sz="2000" dirty="0">
                <a:latin typeface="Aleo" panose="020F0502020204030203" pitchFamily="34" charset="0"/>
                <a:cs typeface="Aleo Regular"/>
              </a:rPr>
              <a:t>What centers of rotation or lines of reflection will carry a rhombus onto itself?</a:t>
            </a:r>
          </a:p>
          <a:p>
            <a:pPr>
              <a:spcAft>
                <a:spcPts val="1800"/>
              </a:spcAft>
              <a:buClr>
                <a:schemeClr val="accent2"/>
              </a:buClr>
              <a:buNone/>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7" name="Picture 6"/>
          <p:cNvPicPr>
            <a:picLocks noChangeAspect="1"/>
          </p:cNvPicPr>
          <p:nvPr/>
        </p:nvPicPr>
        <p:blipFill>
          <a:blip r:embed="rId5"/>
          <a:stretch>
            <a:fillRect/>
          </a:stretch>
        </p:blipFill>
        <p:spPr>
          <a:xfrm>
            <a:off x="2316285" y="2753947"/>
            <a:ext cx="3632200" cy="2717800"/>
          </a:xfrm>
          <a:prstGeom prst="rect">
            <a:avLst/>
          </a:prstGeom>
        </p:spPr>
      </p:pic>
    </p:spTree>
    <p:extLst>
      <p:ext uri="{BB962C8B-B14F-4D97-AF65-F5344CB8AC3E}">
        <p14:creationId xmlns:p14="http://schemas.microsoft.com/office/powerpoint/2010/main" val="13579668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2800" b="1" i="1" dirty="0">
                <a:latin typeface="Aleo" panose="020F0502020204030203" pitchFamily="34" charset="0"/>
                <a:cs typeface="Aleo Regular"/>
              </a:rPr>
              <a:t>Quadrilaterals—Beyond Definition</a:t>
            </a:r>
            <a:br>
              <a:rPr lang="en-US" sz="3200" b="1" i="1" dirty="0">
                <a:latin typeface="Aleo" panose="020F0502020204030203" pitchFamily="34" charset="0"/>
                <a:cs typeface="Aleo Regular"/>
              </a:rPr>
            </a:br>
            <a:r>
              <a:rPr lang="en-US" sz="2000" b="1" i="1" dirty="0">
                <a:latin typeface="Aleo" panose="020F0502020204030203" pitchFamily="34" charset="0"/>
                <a:cs typeface="Aleo Regular"/>
              </a:rPr>
              <a:t>A Practice Understanding Task</a:t>
            </a:r>
          </a:p>
        </p:txBody>
      </p:sp>
      <p:sp>
        <p:nvSpPr>
          <p:cNvPr id="9" name="Content Placeholder 8"/>
          <p:cNvSpPr>
            <a:spLocks noGrp="1"/>
          </p:cNvSpPr>
          <p:nvPr>
            <p:ph sz="half" idx="1"/>
          </p:nvPr>
        </p:nvSpPr>
        <p:spPr/>
        <p:txBody>
          <a:bodyPr>
            <a:noAutofit/>
          </a:bodyPr>
          <a:lstStyle/>
          <a:p>
            <a:pPr>
              <a:buNone/>
            </a:pPr>
            <a:r>
              <a:rPr lang="en-US" sz="2000" dirty="0">
                <a:latin typeface="Cambria"/>
                <a:cs typeface="Cambria"/>
              </a:rPr>
              <a:t> </a:t>
            </a:r>
          </a:p>
          <a:p>
            <a:pPr>
              <a:buNone/>
            </a:pPr>
            <a:endParaRPr lang="en-US" sz="2000" dirty="0">
              <a:latin typeface="Cambria"/>
              <a:cs typeface="Cambria"/>
            </a:endParaRPr>
          </a:p>
          <a:p>
            <a:pPr>
              <a:buNone/>
            </a:pPr>
            <a:endParaRPr lang="en-US" sz="2000" dirty="0">
              <a:latin typeface="Cambria"/>
              <a:cs typeface="Cambria"/>
            </a:endParaRPr>
          </a:p>
          <a:p>
            <a:pPr>
              <a:buNone/>
            </a:pPr>
            <a:r>
              <a:rPr lang="en-US" sz="2000" dirty="0">
                <a:latin typeface="Cambria"/>
                <a:cs typeface="Cambria"/>
              </a:rPr>
              <a:t> </a:t>
            </a:r>
          </a:p>
        </p:txBody>
      </p:sp>
      <p:sp>
        <p:nvSpPr>
          <p:cNvPr id="22" name="Content Placeholder 21"/>
          <p:cNvSpPr>
            <a:spLocks noGrp="1"/>
          </p:cNvSpPr>
          <p:nvPr>
            <p:ph sz="half" idx="2"/>
          </p:nvPr>
        </p:nvSpPr>
        <p:spPr>
          <a:xfrm>
            <a:off x="4648200" y="1773870"/>
            <a:ext cx="4038600" cy="3808765"/>
          </a:xfrm>
        </p:spPr>
        <p:txBody>
          <a:bodyPr>
            <a:normAutofit lnSpcReduction="10000"/>
          </a:bodyPr>
          <a:lstStyle/>
          <a:p>
            <a:pPr>
              <a:buNone/>
            </a:pPr>
            <a:r>
              <a:rPr lang="en-US" sz="2400" dirty="0">
                <a:latin typeface="Cambria"/>
                <a:cs typeface="Cambria"/>
              </a:rPr>
              <a:t>In the chart, what quadrilaterals  are being described in terms of their symmetries?</a:t>
            </a:r>
          </a:p>
          <a:p>
            <a:pPr>
              <a:buNone/>
            </a:pPr>
            <a:r>
              <a:rPr lang="en-US" sz="2400" dirty="0">
                <a:latin typeface="Cambria"/>
                <a:cs typeface="Cambria"/>
              </a:rPr>
              <a:t>What do you notice about the relationships between quadrilaterals based on their symmetries and highlighted in the structure of the chart?</a:t>
            </a:r>
          </a:p>
          <a:p>
            <a:endParaRPr lang="en-US" dirty="0"/>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10" name="Picture 9"/>
          <p:cNvPicPr/>
          <p:nvPr/>
        </p:nvPicPr>
        <p:blipFill>
          <a:blip r:embed="rId5"/>
          <a:srcRect/>
          <a:stretch>
            <a:fillRect/>
          </a:stretch>
        </p:blipFill>
        <p:spPr bwMode="auto">
          <a:xfrm>
            <a:off x="7328040" y="274638"/>
            <a:ext cx="1358759" cy="1325562"/>
          </a:xfrm>
          <a:prstGeom prst="rect">
            <a:avLst/>
          </a:prstGeom>
          <a:noFill/>
          <a:ln w="9525">
            <a:noFill/>
            <a:miter lim="800000"/>
            <a:headEnd/>
            <a:tailEnd/>
          </a:ln>
        </p:spPr>
      </p:pic>
      <p:grpSp>
        <p:nvGrpSpPr>
          <p:cNvPr id="119810" name="Group 2"/>
          <p:cNvGrpSpPr>
            <a:grpSpLocks/>
          </p:cNvGrpSpPr>
          <p:nvPr/>
        </p:nvGrpSpPr>
        <p:grpSpPr bwMode="auto">
          <a:xfrm>
            <a:off x="321497" y="1664685"/>
            <a:ext cx="4079875" cy="3917950"/>
            <a:chOff x="2519" y="4520"/>
            <a:chExt cx="6427" cy="6172"/>
          </a:xfrm>
        </p:grpSpPr>
        <p:sp>
          <p:nvSpPr>
            <p:cNvPr id="119811" name="AutoShape 3"/>
            <p:cNvSpPr>
              <a:spLocks noChangeArrowheads="1"/>
            </p:cNvSpPr>
            <p:nvPr/>
          </p:nvSpPr>
          <p:spPr bwMode="auto">
            <a:xfrm>
              <a:off x="4346" y="4520"/>
              <a:ext cx="2733" cy="1573"/>
            </a:xfrm>
            <a:prstGeom prst="roundRect">
              <a:avLst>
                <a:gd name="adj" fmla="val 16667"/>
              </a:avLst>
            </a:prstGeom>
            <a:noFill/>
            <a:ln w="1905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19812" name="AutoShape 4"/>
            <p:cNvSpPr>
              <a:spLocks noChangeArrowheads="1"/>
            </p:cNvSpPr>
            <p:nvPr/>
          </p:nvSpPr>
          <p:spPr bwMode="auto">
            <a:xfrm>
              <a:off x="4332" y="8947"/>
              <a:ext cx="2733" cy="1573"/>
            </a:xfrm>
            <a:prstGeom prst="roundRect">
              <a:avLst>
                <a:gd name="adj" fmla="val 16667"/>
              </a:avLst>
            </a:prstGeom>
            <a:noFill/>
            <a:ln w="1905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19813" name="AutoShape 5"/>
            <p:cNvSpPr>
              <a:spLocks noChangeArrowheads="1"/>
            </p:cNvSpPr>
            <p:nvPr/>
          </p:nvSpPr>
          <p:spPr bwMode="auto">
            <a:xfrm>
              <a:off x="2519" y="6706"/>
              <a:ext cx="2733" cy="1573"/>
            </a:xfrm>
            <a:prstGeom prst="roundRect">
              <a:avLst>
                <a:gd name="adj" fmla="val 16667"/>
              </a:avLst>
            </a:prstGeom>
            <a:noFill/>
            <a:ln w="1905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19814" name="AutoShape 6"/>
            <p:cNvSpPr>
              <a:spLocks noChangeArrowheads="1"/>
            </p:cNvSpPr>
            <p:nvPr/>
          </p:nvSpPr>
          <p:spPr bwMode="auto">
            <a:xfrm>
              <a:off x="6213" y="6693"/>
              <a:ext cx="2733" cy="1573"/>
            </a:xfrm>
            <a:prstGeom prst="roundRect">
              <a:avLst>
                <a:gd name="adj" fmla="val 16667"/>
              </a:avLst>
            </a:prstGeom>
            <a:noFill/>
            <a:ln w="1905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19815" name="Text Box 7"/>
            <p:cNvSpPr txBox="1">
              <a:spLocks noChangeArrowheads="1"/>
            </p:cNvSpPr>
            <p:nvPr/>
          </p:nvSpPr>
          <p:spPr bwMode="auto">
            <a:xfrm>
              <a:off x="4640" y="4586"/>
              <a:ext cx="2093" cy="14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Times New Roman"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Times New Roman"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ambria" charset="0"/>
                  <a:ea typeface="Times New Roman" charset="0"/>
                </a:rPr>
                <a:t>180° rotation</a:t>
              </a:r>
            </a:p>
          </p:txBody>
        </p:sp>
        <p:sp>
          <p:nvSpPr>
            <p:cNvPr id="119816" name="Text Box 8"/>
            <p:cNvSpPr txBox="1">
              <a:spLocks noChangeArrowheads="1"/>
            </p:cNvSpPr>
            <p:nvPr/>
          </p:nvSpPr>
          <p:spPr bwMode="auto">
            <a:xfrm>
              <a:off x="2827" y="6693"/>
              <a:ext cx="2093" cy="156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Times New Roman"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ambria" charset="0"/>
                  <a:ea typeface="Times New Roman" charset="0"/>
                </a:rPr>
                <a:t>180° rotation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ambria" charset="0"/>
                  <a:ea typeface="Times New Roman" charset="0"/>
                </a:rPr>
                <a:t>2 lines of symmetry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ambria" charset="0"/>
                  <a:ea typeface="Times New Roman" charset="0"/>
                </a:rPr>
                <a:t>(diagonals)</a:t>
              </a:r>
            </a:p>
          </p:txBody>
        </p:sp>
        <p:sp>
          <p:nvSpPr>
            <p:cNvPr id="119817" name="Text Box 9"/>
            <p:cNvSpPr txBox="1">
              <a:spLocks noChangeArrowheads="1"/>
            </p:cNvSpPr>
            <p:nvPr/>
          </p:nvSpPr>
          <p:spPr bwMode="auto">
            <a:xfrm>
              <a:off x="6213" y="6680"/>
              <a:ext cx="2706" cy="156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Times New Roman"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ambria" charset="0"/>
                  <a:ea typeface="Times New Roman" charset="0"/>
                </a:rPr>
                <a:t>180° rotation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ambria" charset="0"/>
                  <a:ea typeface="Times New Roman" charset="0"/>
                </a:rPr>
                <a:t>2 lines of symmetry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ambria" charset="0"/>
                  <a:ea typeface="Times New Roman" charset="0"/>
                </a:rPr>
                <a:t>(through midpoint of sides)</a:t>
              </a:r>
            </a:p>
          </p:txBody>
        </p:sp>
        <p:sp>
          <p:nvSpPr>
            <p:cNvPr id="119818" name="Text Box 10"/>
            <p:cNvSpPr txBox="1">
              <a:spLocks noChangeArrowheads="1"/>
            </p:cNvSpPr>
            <p:nvPr/>
          </p:nvSpPr>
          <p:spPr bwMode="auto">
            <a:xfrm>
              <a:off x="4280" y="8932"/>
              <a:ext cx="2747" cy="176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Times New Roman"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ambria" charset="0"/>
                  <a:ea typeface="Times New Roman" charset="0"/>
                </a:rPr>
                <a:t>90° and 180° rotation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ambria" charset="0"/>
                  <a:ea typeface="Times New Roman" charset="0"/>
                </a:rPr>
                <a:t>4 lines of symmetry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Cambria" charset="0"/>
                  <a:ea typeface="Times New Roman" charset="0"/>
                </a:rPr>
                <a:t>(diagonals &amp; through midpoint of sides)</a:t>
              </a:r>
            </a:p>
          </p:txBody>
        </p:sp>
        <p:sp>
          <p:nvSpPr>
            <p:cNvPr id="119819" name="Line 11"/>
            <p:cNvSpPr>
              <a:spLocks noChangeShapeType="1"/>
            </p:cNvSpPr>
            <p:nvPr/>
          </p:nvSpPr>
          <p:spPr bwMode="auto">
            <a:xfrm flipH="1">
              <a:off x="3854" y="6027"/>
              <a:ext cx="573" cy="641"/>
            </a:xfrm>
            <a:prstGeom prst="line">
              <a:avLst/>
            </a:prstGeom>
            <a:noFill/>
            <a:ln w="19050">
              <a:solidFill>
                <a:srgbClr val="000000"/>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19820" name="Line 12"/>
            <p:cNvSpPr>
              <a:spLocks noChangeShapeType="1"/>
            </p:cNvSpPr>
            <p:nvPr/>
          </p:nvSpPr>
          <p:spPr bwMode="auto">
            <a:xfrm>
              <a:off x="7001" y="6014"/>
              <a:ext cx="573" cy="641"/>
            </a:xfrm>
            <a:prstGeom prst="line">
              <a:avLst/>
            </a:prstGeom>
            <a:noFill/>
            <a:ln w="19050">
              <a:solidFill>
                <a:srgbClr val="000000"/>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19821" name="Line 13"/>
            <p:cNvSpPr>
              <a:spLocks noChangeShapeType="1"/>
            </p:cNvSpPr>
            <p:nvPr/>
          </p:nvSpPr>
          <p:spPr bwMode="auto">
            <a:xfrm flipH="1">
              <a:off x="7040" y="8294"/>
              <a:ext cx="573" cy="641"/>
            </a:xfrm>
            <a:prstGeom prst="line">
              <a:avLst/>
            </a:prstGeom>
            <a:noFill/>
            <a:ln w="19050">
              <a:solidFill>
                <a:srgbClr val="000000"/>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19822" name="Line 14"/>
            <p:cNvSpPr>
              <a:spLocks noChangeShapeType="1"/>
            </p:cNvSpPr>
            <p:nvPr/>
          </p:nvSpPr>
          <p:spPr bwMode="auto">
            <a:xfrm>
              <a:off x="3814" y="8294"/>
              <a:ext cx="573" cy="641"/>
            </a:xfrm>
            <a:prstGeom prst="line">
              <a:avLst/>
            </a:prstGeom>
            <a:noFill/>
            <a:ln w="19050">
              <a:solidFill>
                <a:srgbClr val="000000"/>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579668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2800" b="1" i="1" dirty="0">
                <a:latin typeface="Aleo" panose="020F0502020204030203" pitchFamily="34" charset="0"/>
                <a:cs typeface="Aleo Regular"/>
              </a:rPr>
              <a:t>Quadrilaterals—Beyond Definition</a:t>
            </a:r>
            <a:br>
              <a:rPr lang="en-US" sz="3200" b="1" i="1" dirty="0">
                <a:latin typeface="Aleo" panose="020F0502020204030203" pitchFamily="34" charset="0"/>
                <a:cs typeface="Aleo Regular"/>
              </a:rPr>
            </a:br>
            <a:r>
              <a:rPr lang="en-US" sz="2000" b="1" i="1" dirty="0">
                <a:latin typeface="Aleo" panose="020F0502020204030203" pitchFamily="34" charset="0"/>
                <a:cs typeface="Aleo Regular"/>
              </a:rPr>
              <a:t>A Practice Understanding Task</a:t>
            </a:r>
          </a:p>
        </p:txBody>
      </p:sp>
      <p:sp>
        <p:nvSpPr>
          <p:cNvPr id="9" name="Content Placeholder 8"/>
          <p:cNvSpPr>
            <a:spLocks noGrp="1"/>
          </p:cNvSpPr>
          <p:nvPr>
            <p:ph sz="half" idx="1"/>
          </p:nvPr>
        </p:nvSpPr>
        <p:spPr/>
        <p:txBody>
          <a:bodyPr>
            <a:noAutofit/>
          </a:bodyPr>
          <a:lstStyle/>
          <a:p>
            <a:pPr>
              <a:buNone/>
            </a:pPr>
            <a:r>
              <a:rPr lang="en-US" sz="2000" dirty="0">
                <a:latin typeface="Cambria"/>
                <a:cs typeface="Cambria"/>
              </a:rPr>
              <a:t> </a:t>
            </a:r>
          </a:p>
          <a:p>
            <a:pPr>
              <a:buNone/>
            </a:pPr>
            <a:endParaRPr lang="en-US" sz="2000" dirty="0">
              <a:latin typeface="Cambria"/>
              <a:cs typeface="Cambria"/>
            </a:endParaRPr>
          </a:p>
          <a:p>
            <a:pPr>
              <a:buNone/>
            </a:pPr>
            <a:endParaRPr lang="en-US" sz="2000" dirty="0">
              <a:latin typeface="Cambria"/>
              <a:cs typeface="Cambria"/>
            </a:endParaRPr>
          </a:p>
          <a:p>
            <a:pPr>
              <a:buNone/>
            </a:pPr>
            <a:r>
              <a:rPr lang="en-US" sz="2000" dirty="0">
                <a:latin typeface="Cambria"/>
                <a:cs typeface="Cambria"/>
              </a:rPr>
              <a:t> </a:t>
            </a:r>
          </a:p>
        </p:txBody>
      </p:sp>
      <p:sp>
        <p:nvSpPr>
          <p:cNvPr id="22" name="Content Placeholder 21"/>
          <p:cNvSpPr>
            <a:spLocks noGrp="1"/>
          </p:cNvSpPr>
          <p:nvPr>
            <p:ph sz="half" idx="2"/>
          </p:nvPr>
        </p:nvSpPr>
        <p:spPr>
          <a:xfrm>
            <a:off x="4648200" y="1773870"/>
            <a:ext cx="4038600" cy="3808765"/>
          </a:xfrm>
        </p:spPr>
        <p:txBody>
          <a:bodyPr>
            <a:normAutofit fontScale="85000" lnSpcReduction="10000"/>
          </a:bodyPr>
          <a:lstStyle/>
          <a:p>
            <a:pPr>
              <a:buNone/>
            </a:pPr>
            <a:r>
              <a:rPr lang="en-US" dirty="0">
                <a:latin typeface="Cambria"/>
                <a:cs typeface="Cambria"/>
              </a:rPr>
              <a:t>In this chart, what quadrilaterals are being described in terms of their features and properties? </a:t>
            </a:r>
          </a:p>
          <a:p>
            <a:pPr>
              <a:buNone/>
            </a:pPr>
            <a:r>
              <a:rPr lang="en-US" dirty="0">
                <a:latin typeface="Cambria"/>
                <a:cs typeface="Cambria"/>
              </a:rPr>
              <a:t>Record any additional features or properties of that type of quadrilateral you may have observed.  Be prepared to share reasons for your observations. </a:t>
            </a:r>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10" name="Picture 9"/>
          <p:cNvPicPr/>
          <p:nvPr/>
        </p:nvPicPr>
        <p:blipFill>
          <a:blip r:embed="rId5"/>
          <a:srcRect/>
          <a:stretch>
            <a:fillRect/>
          </a:stretch>
        </p:blipFill>
        <p:spPr bwMode="auto">
          <a:xfrm>
            <a:off x="7328040" y="274638"/>
            <a:ext cx="1358759" cy="1325562"/>
          </a:xfrm>
          <a:prstGeom prst="rect">
            <a:avLst/>
          </a:prstGeom>
          <a:noFill/>
          <a:ln w="9525">
            <a:noFill/>
            <a:miter lim="800000"/>
            <a:headEnd/>
            <a:tailEnd/>
          </a:ln>
        </p:spPr>
      </p:pic>
      <p:grpSp>
        <p:nvGrpSpPr>
          <p:cNvPr id="121858" name="Group 2"/>
          <p:cNvGrpSpPr>
            <a:grpSpLocks/>
          </p:cNvGrpSpPr>
          <p:nvPr/>
        </p:nvGrpSpPr>
        <p:grpSpPr bwMode="auto">
          <a:xfrm>
            <a:off x="457200" y="1616653"/>
            <a:ext cx="4021994" cy="4249101"/>
            <a:chOff x="2573" y="3653"/>
            <a:chExt cx="6427" cy="6973"/>
          </a:xfrm>
        </p:grpSpPr>
        <p:sp>
          <p:nvSpPr>
            <p:cNvPr id="121859" name="AutoShape 3"/>
            <p:cNvSpPr>
              <a:spLocks noChangeArrowheads="1"/>
            </p:cNvSpPr>
            <p:nvPr/>
          </p:nvSpPr>
          <p:spPr bwMode="auto">
            <a:xfrm>
              <a:off x="4400" y="3653"/>
              <a:ext cx="2733" cy="1573"/>
            </a:xfrm>
            <a:prstGeom prst="roundRect">
              <a:avLst>
                <a:gd name="adj" fmla="val 16667"/>
              </a:avLst>
            </a:prstGeom>
            <a:noFill/>
            <a:ln w="1905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21860" name="AutoShape 4"/>
            <p:cNvSpPr>
              <a:spLocks noChangeArrowheads="1"/>
            </p:cNvSpPr>
            <p:nvPr/>
          </p:nvSpPr>
          <p:spPr bwMode="auto">
            <a:xfrm>
              <a:off x="4372" y="8453"/>
              <a:ext cx="2733" cy="2173"/>
            </a:xfrm>
            <a:prstGeom prst="roundRect">
              <a:avLst>
                <a:gd name="adj" fmla="val 16667"/>
              </a:avLst>
            </a:prstGeom>
            <a:noFill/>
            <a:ln w="1905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21861" name="AutoShape 5"/>
            <p:cNvSpPr>
              <a:spLocks noChangeArrowheads="1"/>
            </p:cNvSpPr>
            <p:nvPr/>
          </p:nvSpPr>
          <p:spPr bwMode="auto">
            <a:xfrm>
              <a:off x="2573" y="5840"/>
              <a:ext cx="2733" cy="1946"/>
            </a:xfrm>
            <a:prstGeom prst="roundRect">
              <a:avLst>
                <a:gd name="adj" fmla="val 16667"/>
              </a:avLst>
            </a:prstGeom>
            <a:noFill/>
            <a:ln w="1905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21862" name="AutoShape 6"/>
            <p:cNvSpPr>
              <a:spLocks noChangeArrowheads="1"/>
            </p:cNvSpPr>
            <p:nvPr/>
          </p:nvSpPr>
          <p:spPr bwMode="auto">
            <a:xfrm>
              <a:off x="6267" y="5827"/>
              <a:ext cx="2733" cy="1946"/>
            </a:xfrm>
            <a:prstGeom prst="roundRect">
              <a:avLst>
                <a:gd name="adj" fmla="val 16667"/>
              </a:avLst>
            </a:prstGeom>
            <a:noFill/>
            <a:ln w="19050">
              <a:solidFill>
                <a:srgbClr val="000000"/>
              </a:solidFill>
              <a:round/>
              <a:headEnd/>
              <a:tailEn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21863" name="Text Box 7"/>
            <p:cNvSpPr txBox="1">
              <a:spLocks noChangeArrowheads="1"/>
            </p:cNvSpPr>
            <p:nvPr/>
          </p:nvSpPr>
          <p:spPr bwMode="auto">
            <a:xfrm>
              <a:off x="4401" y="3680"/>
              <a:ext cx="2706" cy="1533"/>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New Roman"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Cambria" charset="0"/>
                  <a:ea typeface="Times New Roman" charset="0"/>
                </a:rPr>
                <a:t>2 pairs of parallel sides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Cambria" charset="0"/>
                <a:ea typeface="Times New Roman" charset="0"/>
              </a:endParaRPr>
            </a:p>
          </p:txBody>
        </p:sp>
        <p:sp>
          <p:nvSpPr>
            <p:cNvPr id="121864" name="Text Box 8"/>
            <p:cNvSpPr txBox="1">
              <a:spLocks noChangeArrowheads="1"/>
            </p:cNvSpPr>
            <p:nvPr/>
          </p:nvSpPr>
          <p:spPr bwMode="auto">
            <a:xfrm>
              <a:off x="2601" y="5840"/>
              <a:ext cx="2693" cy="2093"/>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New Roman"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Cambria" charset="0"/>
                  <a:ea typeface="Times New Roman" charset="0"/>
                </a:rPr>
                <a:t>2 pairs of parallel sides</a:t>
              </a:r>
              <a:endParaRPr kumimoji="0" lang="en-US" sz="800" b="0" i="0" u="none" strike="noStrike" cap="none" normalizeH="0" baseline="0">
                <a:ln>
                  <a:noFill/>
                </a:ln>
                <a:solidFill>
                  <a:schemeClr val="tx1"/>
                </a:solidFill>
                <a:effectLst/>
                <a:latin typeface="Times New Roman"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Cambria" charset="0"/>
                  <a:ea typeface="Times New Roman" charset="0"/>
                </a:rPr>
                <a:t>all four sides are congruent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New Roman" charset="0"/>
                <a:ea typeface="Times New Roman" charset="0"/>
              </a:endParaRPr>
            </a:p>
          </p:txBody>
        </p:sp>
        <p:sp>
          <p:nvSpPr>
            <p:cNvPr id="121865" name="Text Box 9"/>
            <p:cNvSpPr txBox="1">
              <a:spLocks noChangeArrowheads="1"/>
            </p:cNvSpPr>
            <p:nvPr/>
          </p:nvSpPr>
          <p:spPr bwMode="auto">
            <a:xfrm>
              <a:off x="6267" y="5814"/>
              <a:ext cx="2706" cy="196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New Roman"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Cambria" charset="0"/>
                  <a:ea typeface="Times New Roman" charset="0"/>
                </a:rPr>
                <a:t>2 pairs of parallel sides</a:t>
              </a:r>
              <a:endParaRPr kumimoji="0" lang="en-US" sz="800" b="0" i="0" u="none" strike="noStrike" cap="none" normalizeH="0" baseline="0">
                <a:ln>
                  <a:noFill/>
                </a:ln>
                <a:solidFill>
                  <a:schemeClr val="tx1"/>
                </a:solidFill>
                <a:effectLst/>
                <a:latin typeface="Times New Roman"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Cambria" charset="0"/>
                  <a:ea typeface="Times New Roman" charset="0"/>
                </a:rPr>
                <a:t>all four angles are congruent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New Roman" charset="0"/>
                <a:ea typeface="Times New Roman" charset="0"/>
              </a:endParaRPr>
            </a:p>
          </p:txBody>
        </p:sp>
        <p:sp>
          <p:nvSpPr>
            <p:cNvPr id="121866" name="Text Box 10"/>
            <p:cNvSpPr txBox="1">
              <a:spLocks noChangeArrowheads="1"/>
            </p:cNvSpPr>
            <p:nvPr/>
          </p:nvSpPr>
          <p:spPr bwMode="auto">
            <a:xfrm>
              <a:off x="4346" y="8478"/>
              <a:ext cx="2747" cy="2000"/>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Times New Roman"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Cambria" charset="0"/>
                  <a:ea typeface="Times New Roman" charset="0"/>
                </a:rPr>
                <a:t>2 pairs of parallel sides</a:t>
              </a:r>
              <a:endParaRPr kumimoji="0" lang="en-US" sz="800" b="0" i="0" u="none" strike="noStrike" cap="none" normalizeH="0" baseline="0">
                <a:ln>
                  <a:noFill/>
                </a:ln>
                <a:solidFill>
                  <a:schemeClr val="tx1"/>
                </a:solidFill>
                <a:effectLst/>
                <a:latin typeface="Times New Roman" charset="0"/>
                <a:ea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Cambria" charset="0"/>
                  <a:ea typeface="Times New Roman" charset="0"/>
                </a:rPr>
                <a:t>all four sides are congruent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Cambria" charset="0"/>
                  <a:ea typeface="Times New Roman" charset="0"/>
                </a:rPr>
                <a:t>all four angles are congruent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Times New Roman" charset="0"/>
                <a:ea typeface="Times New Roman" charset="0"/>
              </a:endParaRPr>
            </a:p>
          </p:txBody>
        </p:sp>
        <p:sp>
          <p:nvSpPr>
            <p:cNvPr id="121867" name="Line 11"/>
            <p:cNvSpPr>
              <a:spLocks noChangeShapeType="1"/>
            </p:cNvSpPr>
            <p:nvPr/>
          </p:nvSpPr>
          <p:spPr bwMode="auto">
            <a:xfrm flipH="1">
              <a:off x="3908" y="5161"/>
              <a:ext cx="573" cy="641"/>
            </a:xfrm>
            <a:prstGeom prst="line">
              <a:avLst/>
            </a:prstGeom>
            <a:noFill/>
            <a:ln w="19050">
              <a:solidFill>
                <a:srgbClr val="000000"/>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21868" name="Line 12"/>
            <p:cNvSpPr>
              <a:spLocks noChangeShapeType="1"/>
            </p:cNvSpPr>
            <p:nvPr/>
          </p:nvSpPr>
          <p:spPr bwMode="auto">
            <a:xfrm>
              <a:off x="7055" y="5148"/>
              <a:ext cx="573" cy="641"/>
            </a:xfrm>
            <a:prstGeom prst="line">
              <a:avLst/>
            </a:prstGeom>
            <a:noFill/>
            <a:ln w="19050">
              <a:solidFill>
                <a:srgbClr val="000000"/>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21869" name="Line 13"/>
            <p:cNvSpPr>
              <a:spLocks noChangeShapeType="1"/>
            </p:cNvSpPr>
            <p:nvPr/>
          </p:nvSpPr>
          <p:spPr bwMode="auto">
            <a:xfrm flipH="1">
              <a:off x="7054" y="7895"/>
              <a:ext cx="573" cy="641"/>
            </a:xfrm>
            <a:prstGeom prst="line">
              <a:avLst/>
            </a:prstGeom>
            <a:noFill/>
            <a:ln w="19050">
              <a:solidFill>
                <a:srgbClr val="000000"/>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
          <p:nvSpPr>
            <p:cNvPr id="121870" name="Line 14"/>
            <p:cNvSpPr>
              <a:spLocks noChangeShapeType="1"/>
            </p:cNvSpPr>
            <p:nvPr/>
          </p:nvSpPr>
          <p:spPr bwMode="auto">
            <a:xfrm>
              <a:off x="3868" y="7854"/>
              <a:ext cx="573" cy="641"/>
            </a:xfrm>
            <a:prstGeom prst="line">
              <a:avLst/>
            </a:prstGeom>
            <a:noFill/>
            <a:ln w="19050">
              <a:solidFill>
                <a:srgbClr val="000000"/>
              </a:solidFill>
              <a:round/>
              <a:headEn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57966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2800" b="1" i="1" dirty="0">
                <a:latin typeface="Aleo" panose="020F0502020204030203" pitchFamily="34" charset="0"/>
                <a:cs typeface="Aleo Regular"/>
              </a:rPr>
              <a:t>Symmetry as a foundation for proof</a:t>
            </a:r>
          </a:p>
        </p:txBody>
      </p:sp>
      <p:sp>
        <p:nvSpPr>
          <p:cNvPr id="3" name="Content Placeholder 2"/>
          <p:cNvSpPr>
            <a:spLocks noGrp="1"/>
          </p:cNvSpPr>
          <p:nvPr>
            <p:ph idx="1"/>
          </p:nvPr>
        </p:nvSpPr>
        <p:spPr>
          <a:xfrm>
            <a:off x="457200" y="1600200"/>
            <a:ext cx="8229600" cy="4012381"/>
          </a:xfrm>
        </p:spPr>
        <p:txBody>
          <a:bodyPr>
            <a:normAutofit/>
          </a:bodyPr>
          <a:lstStyle/>
          <a:p>
            <a:pPr>
              <a:spcAft>
                <a:spcPts val="1800"/>
              </a:spcAft>
              <a:buClr>
                <a:schemeClr val="accent2"/>
              </a:buClr>
              <a:buFont typeface="Arial" panose="020B0604020202020204" pitchFamily="34" charset="0"/>
              <a:buChar char="•"/>
            </a:pPr>
            <a:r>
              <a:rPr lang="en-US" sz="2000" dirty="0">
                <a:latin typeface="Aleo" panose="020F0502020204030203" pitchFamily="34" charset="0"/>
                <a:cs typeface="Aleo Regular"/>
              </a:rPr>
              <a:t>Based on your experimentation with rigid motions that carry a rhombus onto itself, what might you conjecture about the characteristic properties of a rhombus, in addition to the defining characteristic that all four sides are congruent?</a:t>
            </a:r>
          </a:p>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7" name="Picture 6"/>
          <p:cNvPicPr>
            <a:picLocks noChangeAspect="1"/>
          </p:cNvPicPr>
          <p:nvPr/>
        </p:nvPicPr>
        <p:blipFill>
          <a:blip r:embed="rId5"/>
          <a:stretch>
            <a:fillRect/>
          </a:stretch>
        </p:blipFill>
        <p:spPr>
          <a:xfrm>
            <a:off x="2620556" y="2887567"/>
            <a:ext cx="3600911" cy="2725014"/>
          </a:xfrm>
          <a:prstGeom prst="rect">
            <a:avLst/>
          </a:prstGeom>
        </p:spPr>
      </p:pic>
    </p:spTree>
    <p:extLst>
      <p:ext uri="{BB962C8B-B14F-4D97-AF65-F5344CB8AC3E}">
        <p14:creationId xmlns:p14="http://schemas.microsoft.com/office/powerpoint/2010/main" val="13579668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2800" b="1" i="1" dirty="0">
                <a:latin typeface="Aleo" panose="020F0502020204030203" pitchFamily="34" charset="0"/>
                <a:cs typeface="Aleo Regular"/>
              </a:rPr>
              <a:t>Symmetry as a foundation for proof</a:t>
            </a:r>
          </a:p>
        </p:txBody>
      </p:sp>
      <p:sp>
        <p:nvSpPr>
          <p:cNvPr id="3" name="Content Placeholder 2"/>
          <p:cNvSpPr>
            <a:spLocks noGrp="1"/>
          </p:cNvSpPr>
          <p:nvPr>
            <p:ph idx="1"/>
          </p:nvPr>
        </p:nvSpPr>
        <p:spPr>
          <a:xfrm>
            <a:off x="457200" y="1600200"/>
            <a:ext cx="8229600" cy="4012381"/>
          </a:xfrm>
        </p:spPr>
        <p:txBody>
          <a:bodyPr>
            <a:normAutofit/>
          </a:bodyPr>
          <a:lstStyle/>
          <a:p>
            <a:pPr>
              <a:spcAft>
                <a:spcPts val="1800"/>
              </a:spcAft>
              <a:buClr>
                <a:schemeClr val="accent2"/>
              </a:buClr>
              <a:buFont typeface="Arial" panose="020B0604020202020204" pitchFamily="34" charset="0"/>
              <a:buChar char="•"/>
            </a:pPr>
            <a:r>
              <a:rPr lang="en-US" sz="2000" dirty="0">
                <a:latin typeface="Aleo" panose="020F0502020204030203" pitchFamily="34" charset="0"/>
                <a:cs typeface="Aleo Regular"/>
              </a:rPr>
              <a:t>Based on your experimentation with rigid motions that carry a rhombus onto itself, what might you conjecture about the characteristic properties of a rhombus, in addition to the defining characteristic that all four sides are congruent?</a:t>
            </a:r>
          </a:p>
          <a:p>
            <a:pPr lvl="1">
              <a:spcAft>
                <a:spcPts val="1200"/>
              </a:spcAft>
              <a:buClr>
                <a:schemeClr val="accent2"/>
              </a:buClr>
              <a:buFont typeface="Arial" panose="020B0604020202020204" pitchFamily="34" charset="0"/>
              <a:buChar char="•"/>
            </a:pPr>
            <a:r>
              <a:rPr lang="en-US" sz="1600" dirty="0">
                <a:latin typeface="Aleo" panose="020F0502020204030203" pitchFamily="34" charset="0"/>
                <a:cs typeface="Aleo Regular"/>
              </a:rPr>
              <a:t>Opposite angles are congruent</a:t>
            </a:r>
          </a:p>
          <a:p>
            <a:pPr lvl="1">
              <a:spcAft>
                <a:spcPts val="1200"/>
              </a:spcAft>
              <a:buClr>
                <a:schemeClr val="accent2"/>
              </a:buClr>
              <a:buFont typeface="Arial" panose="020B0604020202020204" pitchFamily="34" charset="0"/>
              <a:buChar char="•"/>
            </a:pPr>
            <a:r>
              <a:rPr lang="en-US" sz="1600" dirty="0">
                <a:latin typeface="Aleo" panose="020F0502020204030203" pitchFamily="34" charset="0"/>
                <a:cs typeface="Aleo Regular"/>
              </a:rPr>
              <a:t>The diagonals bisect each other</a:t>
            </a:r>
          </a:p>
          <a:p>
            <a:pPr lvl="1">
              <a:spcAft>
                <a:spcPts val="1200"/>
              </a:spcAft>
              <a:buClr>
                <a:schemeClr val="accent2"/>
              </a:buClr>
              <a:buFont typeface="Arial" panose="020B0604020202020204" pitchFamily="34" charset="0"/>
              <a:buChar char="•"/>
            </a:pPr>
            <a:r>
              <a:rPr lang="en-US" sz="1600" dirty="0">
                <a:latin typeface="Aleo" panose="020F0502020204030203" pitchFamily="34" charset="0"/>
                <a:cs typeface="Aleo Regular"/>
              </a:rPr>
              <a:t>The diagonals bisect the angles</a:t>
            </a:r>
          </a:p>
          <a:p>
            <a:pPr lvl="1">
              <a:spcAft>
                <a:spcPts val="1200"/>
              </a:spcAft>
              <a:buClr>
                <a:schemeClr val="accent2"/>
              </a:buClr>
              <a:buFont typeface="Arial" panose="020B0604020202020204" pitchFamily="34" charset="0"/>
              <a:buChar char="•"/>
            </a:pPr>
            <a:r>
              <a:rPr lang="en-US" sz="1600" dirty="0">
                <a:latin typeface="Aleo" panose="020F0502020204030203" pitchFamily="34" charset="0"/>
                <a:cs typeface="Aleo Regular"/>
              </a:rPr>
              <a:t>The diagonals are perpendicular to each other</a:t>
            </a:r>
          </a:p>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Regular"/>
            </a:endParaRPr>
          </a:p>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8" name="Picture 7"/>
          <p:cNvPicPr>
            <a:picLocks noChangeAspect="1"/>
          </p:cNvPicPr>
          <p:nvPr/>
        </p:nvPicPr>
        <p:blipFill>
          <a:blip r:embed="rId5"/>
          <a:stretch>
            <a:fillRect/>
          </a:stretch>
        </p:blipFill>
        <p:spPr>
          <a:xfrm>
            <a:off x="6135502" y="3120118"/>
            <a:ext cx="2058419" cy="1557723"/>
          </a:xfrm>
          <a:prstGeom prst="rect">
            <a:avLst/>
          </a:prstGeom>
        </p:spPr>
      </p:pic>
    </p:spTree>
    <p:extLst>
      <p:ext uri="{BB962C8B-B14F-4D97-AF65-F5344CB8AC3E}">
        <p14:creationId xmlns:p14="http://schemas.microsoft.com/office/powerpoint/2010/main" val="13579668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1678"/>
          </a:xfrm>
        </p:spPr>
        <p:txBody>
          <a:bodyPr>
            <a:normAutofit fontScale="90000"/>
          </a:bodyPr>
          <a:lstStyle/>
          <a:p>
            <a:pPr algn="l">
              <a:spcAft>
                <a:spcPts val="1800"/>
              </a:spcAft>
            </a:pPr>
            <a:br>
              <a:rPr lang="en-US" sz="3200" b="1" i="1" dirty="0">
                <a:latin typeface="Aleo" panose="020F0502020204030203" pitchFamily="34" charset="0"/>
                <a:cs typeface="Aleo Regular"/>
              </a:rPr>
            </a:br>
            <a:endParaRPr lang="en-US" sz="2000" b="1" i="1" dirty="0">
              <a:latin typeface="Aleo" panose="020F0502020204030203" pitchFamily="34" charset="0"/>
              <a:cs typeface="Aleo Regular"/>
            </a:endParaRPr>
          </a:p>
        </p:txBody>
      </p:sp>
      <p:sp>
        <p:nvSpPr>
          <p:cNvPr id="9" name="Content Placeholder 8"/>
          <p:cNvSpPr>
            <a:spLocks noGrp="1"/>
          </p:cNvSpPr>
          <p:nvPr>
            <p:ph idx="1"/>
          </p:nvPr>
        </p:nvSpPr>
        <p:spPr/>
        <p:txBody>
          <a:bodyPr>
            <a:noAutofit/>
          </a:bodyPr>
          <a:lstStyle/>
          <a:p>
            <a:pPr>
              <a:buNone/>
            </a:pPr>
            <a:r>
              <a:rPr lang="en-US" sz="2000" dirty="0">
                <a:latin typeface="Cambria"/>
                <a:cs typeface="Cambria"/>
              </a:rPr>
              <a:t> </a:t>
            </a:r>
          </a:p>
          <a:p>
            <a:pPr>
              <a:buNone/>
            </a:pPr>
            <a:endParaRPr lang="en-US" sz="2000" dirty="0">
              <a:latin typeface="Cambria"/>
              <a:cs typeface="Cambria"/>
            </a:endParaRPr>
          </a:p>
          <a:p>
            <a:pPr>
              <a:buNone/>
            </a:pPr>
            <a:endParaRPr lang="en-US" sz="2000" dirty="0">
              <a:latin typeface="Cambria"/>
              <a:cs typeface="Cambria"/>
            </a:endParaRPr>
          </a:p>
          <a:p>
            <a:pPr>
              <a:buNone/>
            </a:pPr>
            <a:r>
              <a:rPr lang="en-US" sz="2000" dirty="0">
                <a:latin typeface="Cambria"/>
                <a:cs typeface="Cambria"/>
              </a:rPr>
              <a:t> </a:t>
            </a:r>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4"/>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5"/>
            <a:stretch>
              <a:fillRect/>
            </a:stretch>
          </p:blipFill>
          <p:spPr>
            <a:xfrm>
              <a:off x="6441310" y="5829512"/>
              <a:ext cx="2245490" cy="593301"/>
            </a:xfrm>
            <a:prstGeom prst="rect">
              <a:avLst/>
            </a:prstGeom>
          </p:spPr>
        </p:pic>
      </p:grpSp>
      <p:graphicFrame>
        <p:nvGraphicFramePr>
          <p:cNvPr id="7" name="Object 6"/>
          <p:cNvGraphicFramePr>
            <a:graphicFrameLocks noChangeAspect="1"/>
          </p:cNvGraphicFramePr>
          <p:nvPr>
            <p:extLst>
              <p:ext uri="{D42A27DB-BD31-4B8C-83A1-F6EECF244321}">
                <p14:modId xmlns:p14="http://schemas.microsoft.com/office/powerpoint/2010/main" val="3852108056"/>
              </p:ext>
            </p:extLst>
          </p:nvPr>
        </p:nvGraphicFramePr>
        <p:xfrm>
          <a:off x="2157025" y="566316"/>
          <a:ext cx="6665154" cy="5169766"/>
        </p:xfrm>
        <a:graphic>
          <a:graphicData uri="http://schemas.openxmlformats.org/presentationml/2006/ole">
            <mc:AlternateContent xmlns:mc="http://schemas.openxmlformats.org/markup-compatibility/2006">
              <mc:Choice xmlns:v="urn:schemas-microsoft-com:vml" Requires="v">
                <p:oleObj spid="_x0000_s1098" name="Document" r:id="rId6" imgW="5943600" imgH="4610100" progId="Word.Document.12">
                  <p:embed/>
                </p:oleObj>
              </mc:Choice>
              <mc:Fallback>
                <p:oleObj name="Document" r:id="rId6" imgW="5943600" imgH="4610100" progId="Word.Document.12">
                  <p:embed/>
                  <p:pic>
                    <p:nvPicPr>
                      <p:cNvPr id="0" name=""/>
                      <p:cNvPicPr/>
                      <p:nvPr/>
                    </p:nvPicPr>
                    <p:blipFill>
                      <a:blip r:embed="rId7"/>
                      <a:stretch>
                        <a:fillRect/>
                      </a:stretch>
                    </p:blipFill>
                    <p:spPr>
                      <a:xfrm>
                        <a:off x="2157025" y="566316"/>
                        <a:ext cx="6665154" cy="5169766"/>
                      </a:xfrm>
                      <a:prstGeom prst="rect">
                        <a:avLst/>
                      </a:prstGeom>
                    </p:spPr>
                  </p:pic>
                </p:oleObj>
              </mc:Fallback>
            </mc:AlternateContent>
          </a:graphicData>
        </a:graphic>
      </p:graphicFrame>
    </p:spTree>
    <p:extLst>
      <p:ext uri="{BB962C8B-B14F-4D97-AF65-F5344CB8AC3E}">
        <p14:creationId xmlns:p14="http://schemas.microsoft.com/office/powerpoint/2010/main" val="2827662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189"/>
          </a:xfrm>
        </p:spPr>
        <p:txBody>
          <a:bodyPr>
            <a:normAutofit/>
          </a:bodyPr>
          <a:lstStyle/>
          <a:p>
            <a:pPr algn="l"/>
            <a:r>
              <a:rPr lang="en-US" sz="3200" b="1" dirty="0">
                <a:solidFill>
                  <a:srgbClr val="660066"/>
                </a:solidFill>
                <a:latin typeface="Aleo"/>
                <a:cs typeface="Aleo"/>
              </a:rPr>
              <a:t>MVP courses this summer!</a:t>
            </a:r>
          </a:p>
        </p:txBody>
      </p:sp>
      <p:grpSp>
        <p:nvGrpSpPr>
          <p:cNvPr id="3" name="Group 5"/>
          <p:cNvGrpSpPr/>
          <p:nvPr/>
        </p:nvGrpSpPr>
        <p:grpSpPr>
          <a:xfrm>
            <a:off x="-232622" y="6025126"/>
            <a:ext cx="8919422" cy="593301"/>
            <a:chOff x="-232622" y="5829512"/>
            <a:chExt cx="8919422" cy="593301"/>
          </a:xfrm>
        </p:grpSpPr>
        <p:pic>
          <p:nvPicPr>
            <p:cNvPr id="7" name="Picture 6" descr="MVP_tagline.png"/>
            <p:cNvPicPr>
              <a:picLocks noChangeAspect="1"/>
            </p:cNvPicPr>
            <p:nvPr/>
          </p:nvPicPr>
          <p:blipFill>
            <a:blip r:embed="rId2"/>
            <a:stretch>
              <a:fillRect/>
            </a:stretch>
          </p:blipFill>
          <p:spPr>
            <a:xfrm>
              <a:off x="-232622" y="6017173"/>
              <a:ext cx="5259182" cy="392477"/>
            </a:xfrm>
            <a:prstGeom prst="rect">
              <a:avLst/>
            </a:prstGeom>
          </p:spPr>
        </p:pic>
        <p:pic>
          <p:nvPicPr>
            <p:cNvPr id="8" name="Picture 7" descr="MVP_logo_large_WORD.png"/>
            <p:cNvPicPr>
              <a:picLocks noChangeAspect="1"/>
            </p:cNvPicPr>
            <p:nvPr/>
          </p:nvPicPr>
          <p:blipFill>
            <a:blip r:embed="rId3"/>
            <a:stretch>
              <a:fillRect/>
            </a:stretch>
          </p:blipFill>
          <p:spPr>
            <a:xfrm>
              <a:off x="6441310" y="5829512"/>
              <a:ext cx="2245490" cy="593301"/>
            </a:xfrm>
            <a:prstGeom prst="rect">
              <a:avLst/>
            </a:prstGeom>
          </p:spPr>
        </p:pic>
      </p:grpSp>
      <p:sp>
        <p:nvSpPr>
          <p:cNvPr id="6" name="Content Placeholder 5">
            <a:extLst>
              <a:ext uri="{FF2B5EF4-FFF2-40B4-BE49-F238E27FC236}">
                <a16:creationId xmlns:a16="http://schemas.microsoft.com/office/drawing/2014/main" id="{C46ADE58-76A5-FB41-8B23-239FA685F56B}"/>
              </a:ext>
            </a:extLst>
          </p:cNvPr>
          <p:cNvSpPr>
            <a:spLocks noGrp="1"/>
          </p:cNvSpPr>
          <p:nvPr>
            <p:ph idx="1"/>
          </p:nvPr>
        </p:nvSpPr>
        <p:spPr/>
        <p:txBody>
          <a:bodyPr/>
          <a:lstStyle/>
          <a:p>
            <a:r>
              <a:rPr lang="en-US" dirty="0"/>
              <a:t>Teach Like an MVP</a:t>
            </a:r>
          </a:p>
          <a:p>
            <a:r>
              <a:rPr lang="en-US" dirty="0"/>
              <a:t>Algebra and Functions</a:t>
            </a:r>
          </a:p>
          <a:p>
            <a:r>
              <a:rPr lang="en-US" dirty="0"/>
              <a:t>Access &amp; Equity</a:t>
            </a:r>
          </a:p>
          <a:p>
            <a:endParaRPr lang="en-US" dirty="0"/>
          </a:p>
          <a:p>
            <a:pPr marL="0" indent="0">
              <a:buNone/>
            </a:pPr>
            <a:r>
              <a:rPr lang="en-US" dirty="0"/>
              <a:t>San Diego</a:t>
            </a:r>
          </a:p>
          <a:p>
            <a:pPr marL="0" indent="0">
              <a:buNone/>
            </a:pPr>
            <a:r>
              <a:rPr lang="en-US" dirty="0"/>
              <a:t>Monterey County</a:t>
            </a:r>
          </a:p>
          <a:p>
            <a:pPr marL="0" indent="0">
              <a:buNone/>
            </a:pPr>
            <a:r>
              <a:rPr lang="en-US" dirty="0"/>
              <a:t>Salt Lake City</a:t>
            </a:r>
          </a:p>
        </p:txBody>
      </p:sp>
      <p:pic>
        <p:nvPicPr>
          <p:cNvPr id="9" name="Picture 8">
            <a:extLst>
              <a:ext uri="{FF2B5EF4-FFF2-40B4-BE49-F238E27FC236}">
                <a16:creationId xmlns:a16="http://schemas.microsoft.com/office/drawing/2014/main" id="{160ABF58-6296-E14C-B9BF-2B2DD9060889}"/>
              </a:ext>
            </a:extLst>
          </p:cNvPr>
          <p:cNvPicPr>
            <a:picLocks noChangeAspect="1"/>
          </p:cNvPicPr>
          <p:nvPr/>
        </p:nvPicPr>
        <p:blipFill>
          <a:blip r:embed="rId4"/>
          <a:stretch>
            <a:fillRect/>
          </a:stretch>
        </p:blipFill>
        <p:spPr>
          <a:xfrm>
            <a:off x="5026560" y="3753930"/>
            <a:ext cx="3660240" cy="1997509"/>
          </a:xfrm>
          <a:prstGeom prst="rect">
            <a:avLst/>
          </a:prstGeom>
        </p:spPr>
      </p:pic>
    </p:spTree>
    <p:extLst>
      <p:ext uri="{BB962C8B-B14F-4D97-AF65-F5344CB8AC3E}">
        <p14:creationId xmlns:p14="http://schemas.microsoft.com/office/powerpoint/2010/main" val="40050113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2800" b="1" i="1" dirty="0">
                <a:latin typeface="Aleo" panose="020F0502020204030203" pitchFamily="34" charset="0"/>
                <a:cs typeface="Aleo Regular"/>
              </a:rPr>
              <a:t>Constructions as a foundation for proof</a:t>
            </a:r>
          </a:p>
        </p:txBody>
      </p:sp>
      <p:sp>
        <p:nvSpPr>
          <p:cNvPr id="3" name="Content Placeholder 2"/>
          <p:cNvSpPr>
            <a:spLocks noGrp="1"/>
          </p:cNvSpPr>
          <p:nvPr>
            <p:ph idx="1"/>
          </p:nvPr>
        </p:nvSpPr>
        <p:spPr>
          <a:xfrm>
            <a:off x="457200" y="1600200"/>
            <a:ext cx="8229600" cy="4012381"/>
          </a:xfrm>
        </p:spPr>
        <p:txBody>
          <a:bodyPr>
            <a:normAutofit/>
          </a:bodyPr>
          <a:lstStyle/>
          <a:p>
            <a:pPr>
              <a:spcAft>
                <a:spcPts val="1800"/>
              </a:spcAft>
              <a:buClr>
                <a:schemeClr val="accent2"/>
              </a:buClr>
              <a:buFont typeface="Arial" panose="020B0604020202020204" pitchFamily="34" charset="0"/>
              <a:buChar char="•"/>
            </a:pPr>
            <a:r>
              <a:rPr lang="en-US" sz="2000" dirty="0">
                <a:latin typeface="Aleo" panose="020F0502020204030203" pitchFamily="34" charset="0"/>
                <a:cs typeface="Aleo Regular"/>
              </a:rPr>
              <a:t>Using the given segment and angle, construct a rhombus</a:t>
            </a:r>
          </a:p>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7" name="Picture 6"/>
          <p:cNvPicPr>
            <a:picLocks noChangeAspect="1"/>
          </p:cNvPicPr>
          <p:nvPr/>
        </p:nvPicPr>
        <p:blipFill>
          <a:blip r:embed="rId5"/>
          <a:stretch>
            <a:fillRect/>
          </a:stretch>
        </p:blipFill>
        <p:spPr>
          <a:xfrm>
            <a:off x="1170858" y="3143586"/>
            <a:ext cx="6522884" cy="2248572"/>
          </a:xfrm>
          <a:prstGeom prst="rect">
            <a:avLst/>
          </a:prstGeom>
        </p:spPr>
      </p:pic>
    </p:spTree>
    <p:extLst>
      <p:ext uri="{BB962C8B-B14F-4D97-AF65-F5344CB8AC3E}">
        <p14:creationId xmlns:p14="http://schemas.microsoft.com/office/powerpoint/2010/main" val="13579668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2800" b="1" i="1" dirty="0">
                <a:latin typeface="Aleo" panose="020F0502020204030203" pitchFamily="34" charset="0"/>
                <a:cs typeface="Aleo Regular"/>
              </a:rPr>
              <a:t>Constructions as a foundation for proof</a:t>
            </a:r>
          </a:p>
        </p:txBody>
      </p:sp>
      <p:sp>
        <p:nvSpPr>
          <p:cNvPr id="3" name="Content Placeholder 2"/>
          <p:cNvSpPr>
            <a:spLocks noGrp="1"/>
          </p:cNvSpPr>
          <p:nvPr>
            <p:ph idx="1"/>
          </p:nvPr>
        </p:nvSpPr>
        <p:spPr>
          <a:xfrm>
            <a:off x="457200" y="1600200"/>
            <a:ext cx="8229600" cy="4012381"/>
          </a:xfrm>
        </p:spPr>
        <p:txBody>
          <a:bodyPr>
            <a:normAutofit/>
          </a:bodyPr>
          <a:lstStyle/>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8" name="Picture 7"/>
          <p:cNvPicPr>
            <a:picLocks noChangeAspect="1"/>
          </p:cNvPicPr>
          <p:nvPr/>
        </p:nvPicPr>
        <p:blipFill>
          <a:blip r:embed="rId5"/>
          <a:stretch>
            <a:fillRect/>
          </a:stretch>
        </p:blipFill>
        <p:spPr>
          <a:xfrm>
            <a:off x="1473731" y="1560986"/>
            <a:ext cx="6257791" cy="4051595"/>
          </a:xfrm>
          <a:prstGeom prst="rect">
            <a:avLst/>
          </a:prstGeom>
        </p:spPr>
      </p:pic>
    </p:spTree>
    <p:extLst>
      <p:ext uri="{BB962C8B-B14F-4D97-AF65-F5344CB8AC3E}">
        <p14:creationId xmlns:p14="http://schemas.microsoft.com/office/powerpoint/2010/main" val="13579668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spcAft>
                <a:spcPts val="1800"/>
              </a:spcAft>
            </a:pPr>
            <a:r>
              <a:rPr lang="en-US" sz="2800" b="1" i="1" dirty="0">
                <a:latin typeface="Aleo" panose="020F0502020204030203" pitchFamily="34" charset="0"/>
                <a:cs typeface="Aleo Regular"/>
              </a:rPr>
              <a:t>Constructions as a foundation for proof</a:t>
            </a:r>
          </a:p>
        </p:txBody>
      </p:sp>
      <p:sp>
        <p:nvSpPr>
          <p:cNvPr id="3" name="Content Placeholder 2"/>
          <p:cNvSpPr>
            <a:spLocks noGrp="1"/>
          </p:cNvSpPr>
          <p:nvPr>
            <p:ph idx="1"/>
          </p:nvPr>
        </p:nvSpPr>
        <p:spPr>
          <a:xfrm>
            <a:off x="457200" y="1600200"/>
            <a:ext cx="8229600" cy="4012381"/>
          </a:xfrm>
        </p:spPr>
        <p:txBody>
          <a:bodyPr>
            <a:normAutofit/>
          </a:bodyPr>
          <a:lstStyle/>
          <a:p>
            <a:pPr>
              <a:spcAft>
                <a:spcPts val="1800"/>
              </a:spcAft>
              <a:buClr>
                <a:schemeClr val="accent2"/>
              </a:buClr>
              <a:buFont typeface="Arial" panose="020B0604020202020204" pitchFamily="34" charset="0"/>
              <a:buChar char="•"/>
            </a:pPr>
            <a:endParaRPr lang="en-US" sz="2000" dirty="0">
              <a:latin typeface="Aleo" panose="020F0502020204030203" pitchFamily="34" charset="0"/>
              <a:cs typeface="Aleo Bold"/>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9" name="Picture 8"/>
          <p:cNvPicPr>
            <a:picLocks noChangeAspect="1"/>
          </p:cNvPicPr>
          <p:nvPr/>
        </p:nvPicPr>
        <p:blipFill>
          <a:blip r:embed="rId5"/>
          <a:stretch>
            <a:fillRect/>
          </a:stretch>
        </p:blipFill>
        <p:spPr>
          <a:xfrm>
            <a:off x="1403310" y="1469064"/>
            <a:ext cx="6248785" cy="4360448"/>
          </a:xfrm>
          <a:prstGeom prst="rect">
            <a:avLst/>
          </a:prstGeom>
        </p:spPr>
      </p:pic>
    </p:spTree>
    <p:extLst>
      <p:ext uri="{BB962C8B-B14F-4D97-AF65-F5344CB8AC3E}">
        <p14:creationId xmlns:p14="http://schemas.microsoft.com/office/powerpoint/2010/main" val="13579668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399" y="541986"/>
            <a:ext cx="8091401" cy="1088068"/>
          </a:xfrm>
        </p:spPr>
        <p:txBody>
          <a:bodyPr>
            <a:normAutofit/>
          </a:bodyPr>
          <a:lstStyle/>
          <a:p>
            <a:pPr algn="l"/>
            <a:r>
              <a:rPr lang="en-US" sz="2400" b="1" dirty="0">
                <a:latin typeface="Aleo" panose="020F0502020204030203" pitchFamily="34" charset="0"/>
                <a:cs typeface="Aleo Regular"/>
              </a:rPr>
              <a:t>CCSSM geometry progressions from a </a:t>
            </a:r>
            <a:br>
              <a:rPr lang="en-US" sz="2400" b="1" dirty="0">
                <a:latin typeface="Aleo" panose="020F0502020204030203" pitchFamily="34" charset="0"/>
                <a:cs typeface="Aleo Regular"/>
              </a:rPr>
            </a:br>
            <a:r>
              <a:rPr lang="en-US" sz="2400" b="1" dirty="0">
                <a:latin typeface="Aleo" panose="020F0502020204030203" pitchFamily="34" charset="0"/>
                <a:cs typeface="Aleo Regular"/>
              </a:rPr>
              <a:t>learning cycle perspective: </a:t>
            </a:r>
            <a:r>
              <a:rPr lang="en-US" sz="2400" b="1" i="1" dirty="0">
                <a:latin typeface="Aleo" panose="020F0502020204030203" pitchFamily="34" charset="0"/>
                <a:cs typeface="Aleo Regular"/>
              </a:rPr>
              <a:t>Triangle Congruence Criteria</a:t>
            </a:r>
            <a:endParaRPr lang="en-US" sz="2400" b="1" i="1" dirty="0">
              <a:solidFill>
                <a:srgbClr val="490A3C"/>
              </a:solidFill>
              <a:latin typeface="Aleo"/>
              <a:cs typeface="Aleo"/>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48426287"/>
              </p:ext>
            </p:extLst>
          </p:nvPr>
        </p:nvGraphicFramePr>
        <p:xfrm>
          <a:off x="1485900" y="1892710"/>
          <a:ext cx="5943600" cy="308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7"/>
          <p:cNvGrpSpPr/>
          <p:nvPr/>
        </p:nvGrpSpPr>
        <p:grpSpPr>
          <a:xfrm>
            <a:off x="-232622" y="5906104"/>
            <a:ext cx="8919422" cy="593301"/>
            <a:chOff x="-232622" y="5829512"/>
            <a:chExt cx="8919422" cy="593301"/>
          </a:xfrm>
        </p:grpSpPr>
        <p:pic>
          <p:nvPicPr>
            <p:cNvPr id="9" name="Picture 8" descr="MVP_tagline.png"/>
            <p:cNvPicPr>
              <a:picLocks noChangeAspect="1"/>
            </p:cNvPicPr>
            <p:nvPr/>
          </p:nvPicPr>
          <p:blipFill>
            <a:blip r:embed="rId8"/>
            <a:stretch>
              <a:fillRect/>
            </a:stretch>
          </p:blipFill>
          <p:spPr>
            <a:xfrm>
              <a:off x="-232622" y="6017173"/>
              <a:ext cx="5259182" cy="392477"/>
            </a:xfrm>
            <a:prstGeom prst="rect">
              <a:avLst/>
            </a:prstGeom>
          </p:spPr>
        </p:pic>
        <p:pic>
          <p:nvPicPr>
            <p:cNvPr id="10" name="Picture 9" descr="MVP_logo_large_WORD.png"/>
            <p:cNvPicPr>
              <a:picLocks noChangeAspect="1"/>
            </p:cNvPicPr>
            <p:nvPr/>
          </p:nvPicPr>
          <p:blipFill>
            <a:blip r:embed="rId9"/>
            <a:stretch>
              <a:fillRect/>
            </a:stretch>
          </p:blipFill>
          <p:spPr>
            <a:xfrm>
              <a:off x="6441310" y="5829512"/>
              <a:ext cx="2245490" cy="593301"/>
            </a:xfrm>
            <a:prstGeom prst="rect">
              <a:avLst/>
            </a:prstGeom>
          </p:spPr>
        </p:pic>
      </p:grpSp>
      <p:sp>
        <p:nvSpPr>
          <p:cNvPr id="7" name="TextBox 6"/>
          <p:cNvSpPr txBox="1"/>
          <p:nvPr/>
        </p:nvSpPr>
        <p:spPr>
          <a:xfrm>
            <a:off x="6038645" y="1892710"/>
            <a:ext cx="2648155" cy="1846659"/>
          </a:xfrm>
          <a:prstGeom prst="rect">
            <a:avLst/>
          </a:prstGeom>
          <a:noFill/>
        </p:spPr>
        <p:txBody>
          <a:bodyPr wrap="square" rtlCol="0">
            <a:spAutoFit/>
          </a:bodyPr>
          <a:lstStyle/>
          <a:p>
            <a:r>
              <a:rPr lang="en-US" sz="1200" b="1" dirty="0"/>
              <a:t>7.G.2.  </a:t>
            </a:r>
            <a:r>
              <a:rPr lang="en-US" sz="1200" i="1" u="sng" dirty="0"/>
              <a:t>Draw</a:t>
            </a:r>
            <a:r>
              <a:rPr lang="en-US" sz="1200" dirty="0"/>
              <a:t> (freehand, with ruler and protractor, and with technology) geometric shapes with given conditions. Focus on constructing triangles from three measures of angles or sides, </a:t>
            </a:r>
            <a:r>
              <a:rPr lang="en-US" sz="1200" i="1" u="sng" dirty="0"/>
              <a:t>noticing</a:t>
            </a:r>
            <a:r>
              <a:rPr lang="en-US" sz="1200" dirty="0"/>
              <a:t> when the conditions determine a unique triangle, more than one triangle, or no triangle. </a:t>
            </a:r>
          </a:p>
          <a:p>
            <a:endParaRPr lang="en-US" dirty="0"/>
          </a:p>
        </p:txBody>
      </p:sp>
      <p:sp>
        <p:nvSpPr>
          <p:cNvPr id="11" name="TextBox 10"/>
          <p:cNvSpPr txBox="1"/>
          <p:nvPr/>
        </p:nvSpPr>
        <p:spPr>
          <a:xfrm>
            <a:off x="5417575" y="4201033"/>
            <a:ext cx="3269225" cy="1200329"/>
          </a:xfrm>
          <a:prstGeom prst="rect">
            <a:avLst/>
          </a:prstGeom>
          <a:noFill/>
        </p:spPr>
        <p:txBody>
          <a:bodyPr wrap="square" rtlCol="0">
            <a:spAutoFit/>
          </a:bodyPr>
          <a:lstStyle/>
          <a:p>
            <a:r>
              <a:rPr lang="en-US" sz="1200" b="1" dirty="0"/>
              <a:t>8.G.2. </a:t>
            </a:r>
            <a:r>
              <a:rPr lang="en-US" sz="1200" i="1" u="sng" dirty="0"/>
              <a:t>Understand</a:t>
            </a:r>
            <a:r>
              <a:rPr lang="en-US" sz="1200" dirty="0"/>
              <a:t> that a two-dimensional figure is congruent to another if the second can be obtained from the first by a sequence of rotations, reflections, and translations; given two congruent figures, </a:t>
            </a:r>
            <a:r>
              <a:rPr lang="en-US" sz="1200" i="1" u="sng" dirty="0"/>
              <a:t>describe</a:t>
            </a:r>
            <a:r>
              <a:rPr lang="en-US" sz="1200" dirty="0"/>
              <a:t> a sequence that exhibits the congruence between them.</a:t>
            </a:r>
          </a:p>
        </p:txBody>
      </p:sp>
    </p:spTree>
    <p:extLst>
      <p:ext uri="{BB962C8B-B14F-4D97-AF65-F5344CB8AC3E}">
        <p14:creationId xmlns:p14="http://schemas.microsoft.com/office/powerpoint/2010/main" val="2074004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i="1" dirty="0">
                <a:latin typeface="Aleo Regular"/>
                <a:cs typeface="Aleo Regular"/>
              </a:rPr>
              <a:t>Can You Get There From Here?</a:t>
            </a:r>
            <a:br>
              <a:rPr lang="en-US" sz="4000" i="1" dirty="0">
                <a:latin typeface="Aleo Regular"/>
                <a:cs typeface="Aleo Regular"/>
              </a:rPr>
            </a:br>
            <a:r>
              <a:rPr lang="en-US" sz="2000" b="1" i="1" dirty="0">
                <a:latin typeface="Aleo Regular"/>
                <a:cs typeface="Aleo Regular"/>
              </a:rPr>
              <a:t>A Develop Understanding </a:t>
            </a:r>
            <a:r>
              <a:rPr lang="en-US" sz="2000" b="1" dirty="0">
                <a:latin typeface="Aleo Regular"/>
                <a:cs typeface="Aleo Regular"/>
              </a:rPr>
              <a:t>Task</a:t>
            </a:r>
          </a:p>
        </p:txBody>
      </p:sp>
      <p:sp>
        <p:nvSpPr>
          <p:cNvPr id="9" name="Content Placeholder 8"/>
          <p:cNvSpPr>
            <a:spLocks noGrp="1"/>
          </p:cNvSpPr>
          <p:nvPr>
            <p:ph sz="half" idx="1"/>
          </p:nvPr>
        </p:nvSpPr>
        <p:spPr/>
        <p:txBody>
          <a:bodyPr/>
          <a:lstStyle/>
          <a:p>
            <a:r>
              <a:rPr lang="en-US" sz="2400" dirty="0">
                <a:latin typeface="Cambria"/>
                <a:cs typeface="Cambria"/>
              </a:rPr>
              <a:t>What does it mean to say that two geometric figures are congruent?</a:t>
            </a:r>
          </a:p>
          <a:p>
            <a:r>
              <a:rPr lang="en-US" sz="2400" dirty="0">
                <a:latin typeface="Cambria"/>
                <a:cs typeface="Cambria"/>
              </a:rPr>
              <a:t>Describe a sequence of rigid-motion transformations that will carry quadrilateral </a:t>
            </a:r>
            <a:r>
              <a:rPr lang="en-US" sz="2400" i="1" dirty="0">
                <a:latin typeface="Cambria"/>
                <a:cs typeface="Cambria"/>
              </a:rPr>
              <a:t>ABCD </a:t>
            </a:r>
            <a:r>
              <a:rPr lang="en-US" sz="2400" dirty="0">
                <a:latin typeface="Cambria"/>
                <a:cs typeface="Cambria"/>
              </a:rPr>
              <a:t>onto quadrilateral </a:t>
            </a:r>
            <a:r>
              <a:rPr lang="en-US" sz="2400" i="1" dirty="0">
                <a:latin typeface="Cambria"/>
                <a:cs typeface="Cambria"/>
              </a:rPr>
              <a:t>QRST</a:t>
            </a:r>
            <a:r>
              <a:rPr lang="en-US" sz="2400" dirty="0">
                <a:latin typeface="Cambria"/>
                <a:cs typeface="Cambria"/>
              </a:rPr>
              <a:t>.</a:t>
            </a:r>
          </a:p>
          <a:p>
            <a:r>
              <a:rPr lang="en-US" sz="2400" dirty="0">
                <a:latin typeface="Cambria"/>
                <a:cs typeface="Cambria"/>
              </a:rPr>
              <a:t>Is there a sequence that that is logically efficient?</a:t>
            </a:r>
          </a:p>
          <a:p>
            <a:endParaRPr lang="en-US" dirty="0"/>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grpSp>
        <p:nvGrpSpPr>
          <p:cNvPr id="53" name="Group 58"/>
          <p:cNvGrpSpPr>
            <a:grpSpLocks/>
          </p:cNvGrpSpPr>
          <p:nvPr/>
        </p:nvGrpSpPr>
        <p:grpSpPr bwMode="auto">
          <a:xfrm>
            <a:off x="4817254" y="1908412"/>
            <a:ext cx="3950685" cy="3511333"/>
            <a:chOff x="1923" y="5760"/>
            <a:chExt cx="8333" cy="7622"/>
          </a:xfrm>
        </p:grpSpPr>
        <p:pic>
          <p:nvPicPr>
            <p:cNvPr id="54" name="Picture 57"/>
            <p:cNvPicPr>
              <a:picLocks noChangeArrowheads="1"/>
            </p:cNvPicPr>
            <p:nvPr/>
          </p:nvPicPr>
          <p:blipFill>
            <a:blip r:embed="rId5">
              <a:grayscl/>
            </a:blip>
            <a:srcRect/>
            <a:stretch>
              <a:fillRect/>
            </a:stretch>
          </p:blipFill>
          <p:spPr bwMode="auto">
            <a:xfrm>
              <a:off x="1923" y="5760"/>
              <a:ext cx="8333" cy="7622"/>
            </a:xfrm>
            <a:prstGeom prst="rect">
              <a:avLst/>
            </a:prstGeom>
            <a:noFill/>
          </p:spPr>
        </p:pic>
        <p:sp>
          <p:nvSpPr>
            <p:cNvPr id="55" name="Line 6"/>
            <p:cNvSpPr>
              <a:spLocks noChangeShapeType="1"/>
            </p:cNvSpPr>
            <p:nvPr/>
          </p:nvSpPr>
          <p:spPr bwMode="auto">
            <a:xfrm>
              <a:off x="2733" y="7827"/>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56" name="Line 7"/>
            <p:cNvSpPr>
              <a:spLocks noChangeShapeType="1"/>
            </p:cNvSpPr>
            <p:nvPr/>
          </p:nvSpPr>
          <p:spPr bwMode="auto">
            <a:xfrm rot="-3944648">
              <a:off x="7973" y="9506"/>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57" name="Line 8"/>
            <p:cNvSpPr>
              <a:spLocks noChangeShapeType="1"/>
            </p:cNvSpPr>
            <p:nvPr/>
          </p:nvSpPr>
          <p:spPr bwMode="auto">
            <a:xfrm>
              <a:off x="3280" y="9027"/>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58" name="Line 9"/>
            <p:cNvSpPr>
              <a:spLocks noChangeShapeType="1"/>
            </p:cNvSpPr>
            <p:nvPr/>
          </p:nvSpPr>
          <p:spPr bwMode="auto">
            <a:xfrm>
              <a:off x="3400" y="9027"/>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59" name="Line 10"/>
            <p:cNvSpPr>
              <a:spLocks noChangeShapeType="1"/>
            </p:cNvSpPr>
            <p:nvPr/>
          </p:nvSpPr>
          <p:spPr bwMode="auto">
            <a:xfrm rot="2922384">
              <a:off x="7161" y="8654"/>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60" name="Line 12"/>
            <p:cNvSpPr>
              <a:spLocks noChangeShapeType="1"/>
            </p:cNvSpPr>
            <p:nvPr/>
          </p:nvSpPr>
          <p:spPr bwMode="auto">
            <a:xfrm rot="1127972">
              <a:off x="7181" y="10056"/>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61" name="Line 13"/>
            <p:cNvSpPr>
              <a:spLocks noChangeShapeType="1"/>
            </p:cNvSpPr>
            <p:nvPr/>
          </p:nvSpPr>
          <p:spPr bwMode="auto">
            <a:xfrm>
              <a:off x="3160" y="9027"/>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62" name="Line 14"/>
            <p:cNvSpPr>
              <a:spLocks noChangeShapeType="1"/>
            </p:cNvSpPr>
            <p:nvPr/>
          </p:nvSpPr>
          <p:spPr bwMode="auto">
            <a:xfrm rot="-4477480">
              <a:off x="3659" y="8242"/>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63" name="Line 15"/>
            <p:cNvSpPr>
              <a:spLocks noChangeShapeType="1"/>
            </p:cNvSpPr>
            <p:nvPr/>
          </p:nvSpPr>
          <p:spPr bwMode="auto">
            <a:xfrm>
              <a:off x="2853" y="7827"/>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64" name="Line 16"/>
            <p:cNvSpPr>
              <a:spLocks noChangeShapeType="1"/>
            </p:cNvSpPr>
            <p:nvPr/>
          </p:nvSpPr>
          <p:spPr bwMode="auto">
            <a:xfrm rot="-3944648">
              <a:off x="7973" y="9416"/>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65" name="Line 21"/>
            <p:cNvSpPr>
              <a:spLocks noChangeShapeType="1"/>
            </p:cNvSpPr>
            <p:nvPr/>
          </p:nvSpPr>
          <p:spPr bwMode="auto">
            <a:xfrm>
              <a:off x="3040" y="9027"/>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66" name="Line 22"/>
            <p:cNvSpPr>
              <a:spLocks noChangeShapeType="1"/>
            </p:cNvSpPr>
            <p:nvPr/>
          </p:nvSpPr>
          <p:spPr bwMode="auto">
            <a:xfrm rot="-4477480">
              <a:off x="2373" y="8403"/>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67" name="Line 23"/>
            <p:cNvSpPr>
              <a:spLocks noChangeShapeType="1"/>
            </p:cNvSpPr>
            <p:nvPr/>
          </p:nvSpPr>
          <p:spPr bwMode="auto">
            <a:xfrm rot="-4477480">
              <a:off x="2413" y="8616"/>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68" name="Line 24"/>
            <p:cNvSpPr>
              <a:spLocks noChangeShapeType="1"/>
            </p:cNvSpPr>
            <p:nvPr/>
          </p:nvSpPr>
          <p:spPr bwMode="auto">
            <a:xfrm rot="-4477480">
              <a:off x="2387" y="8515"/>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69" name="Line 25"/>
            <p:cNvSpPr>
              <a:spLocks noChangeShapeType="1"/>
            </p:cNvSpPr>
            <p:nvPr/>
          </p:nvSpPr>
          <p:spPr bwMode="auto">
            <a:xfrm rot="1127972">
              <a:off x="7350" y="10044"/>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70" name="Line 26"/>
            <p:cNvSpPr>
              <a:spLocks noChangeShapeType="1"/>
            </p:cNvSpPr>
            <p:nvPr/>
          </p:nvSpPr>
          <p:spPr bwMode="auto">
            <a:xfrm rot="1127972">
              <a:off x="7452" y="10043"/>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71" name="Line 27"/>
            <p:cNvSpPr>
              <a:spLocks noChangeShapeType="1"/>
            </p:cNvSpPr>
            <p:nvPr/>
          </p:nvSpPr>
          <p:spPr bwMode="auto">
            <a:xfrm rot="-4477480">
              <a:off x="6632" y="9096"/>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72" name="Line 28"/>
            <p:cNvSpPr>
              <a:spLocks noChangeShapeType="1"/>
            </p:cNvSpPr>
            <p:nvPr/>
          </p:nvSpPr>
          <p:spPr bwMode="auto">
            <a:xfrm rot="-4477480">
              <a:off x="6658" y="9230"/>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73" name="Line 29"/>
            <p:cNvSpPr>
              <a:spLocks noChangeShapeType="1"/>
            </p:cNvSpPr>
            <p:nvPr/>
          </p:nvSpPr>
          <p:spPr bwMode="auto">
            <a:xfrm rot="-4477480">
              <a:off x="6672" y="9363"/>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74" name="Line 30"/>
            <p:cNvSpPr>
              <a:spLocks noChangeShapeType="1"/>
            </p:cNvSpPr>
            <p:nvPr/>
          </p:nvSpPr>
          <p:spPr bwMode="auto">
            <a:xfrm rot="-4477480">
              <a:off x="6698" y="9532"/>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75" name="Arc 31"/>
            <p:cNvSpPr>
              <a:spLocks/>
            </p:cNvSpPr>
            <p:nvPr/>
          </p:nvSpPr>
          <p:spPr bwMode="auto">
            <a:xfrm rot="-6963843">
              <a:off x="3853" y="8734"/>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76" name="Arc 32"/>
            <p:cNvSpPr>
              <a:spLocks/>
            </p:cNvSpPr>
            <p:nvPr/>
          </p:nvSpPr>
          <p:spPr bwMode="auto">
            <a:xfrm rot="4876482">
              <a:off x="6468" y="8352"/>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grpSp>
          <p:nvGrpSpPr>
            <p:cNvPr id="77" name="Group 38"/>
            <p:cNvGrpSpPr>
              <a:grpSpLocks/>
            </p:cNvGrpSpPr>
            <p:nvPr/>
          </p:nvGrpSpPr>
          <p:grpSpPr bwMode="auto">
            <a:xfrm rot="-5911727">
              <a:off x="7620" y="8846"/>
              <a:ext cx="533" cy="480"/>
              <a:chOff x="10846" y="11859"/>
              <a:chExt cx="533" cy="480"/>
            </a:xfrm>
          </p:grpSpPr>
          <p:sp>
            <p:nvSpPr>
              <p:cNvPr id="95" name="Arc 36"/>
              <p:cNvSpPr>
                <a:spLocks/>
              </p:cNvSpPr>
              <p:nvPr/>
            </p:nvSpPr>
            <p:spPr bwMode="auto">
              <a:xfrm rot="-4972899">
                <a:off x="10879" y="11826"/>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96" name="Arc 37"/>
              <p:cNvSpPr>
                <a:spLocks/>
              </p:cNvSpPr>
              <p:nvPr/>
            </p:nvSpPr>
            <p:spPr bwMode="auto">
              <a:xfrm rot="-4972899">
                <a:off x="10919" y="11879"/>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grpSp>
        <p:grpSp>
          <p:nvGrpSpPr>
            <p:cNvPr id="78" name="Group 39"/>
            <p:cNvGrpSpPr>
              <a:grpSpLocks/>
            </p:cNvGrpSpPr>
            <p:nvPr/>
          </p:nvGrpSpPr>
          <p:grpSpPr bwMode="auto">
            <a:xfrm rot="-7059460">
              <a:off x="3021" y="7593"/>
              <a:ext cx="533" cy="480"/>
              <a:chOff x="10846" y="11859"/>
              <a:chExt cx="533" cy="480"/>
            </a:xfrm>
          </p:grpSpPr>
          <p:sp>
            <p:nvSpPr>
              <p:cNvPr id="93" name="Arc 40"/>
              <p:cNvSpPr>
                <a:spLocks/>
              </p:cNvSpPr>
              <p:nvPr/>
            </p:nvSpPr>
            <p:spPr bwMode="auto">
              <a:xfrm rot="-4972899">
                <a:off x="10879" y="11826"/>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94" name="Arc 41"/>
              <p:cNvSpPr>
                <a:spLocks/>
              </p:cNvSpPr>
              <p:nvPr/>
            </p:nvSpPr>
            <p:spPr bwMode="auto">
              <a:xfrm rot="-4972899">
                <a:off x="10919" y="11879"/>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grpSp>
        <p:grpSp>
          <p:nvGrpSpPr>
            <p:cNvPr id="79" name="Group 46"/>
            <p:cNvGrpSpPr>
              <a:grpSpLocks/>
            </p:cNvGrpSpPr>
            <p:nvPr/>
          </p:nvGrpSpPr>
          <p:grpSpPr bwMode="auto">
            <a:xfrm rot="10155805">
              <a:off x="7647" y="9741"/>
              <a:ext cx="530" cy="498"/>
              <a:chOff x="10882" y="11252"/>
              <a:chExt cx="636" cy="587"/>
            </a:xfrm>
          </p:grpSpPr>
          <p:sp>
            <p:nvSpPr>
              <p:cNvPr id="90" name="Arc 43"/>
              <p:cNvSpPr>
                <a:spLocks/>
              </p:cNvSpPr>
              <p:nvPr/>
            </p:nvSpPr>
            <p:spPr bwMode="auto">
              <a:xfrm rot="5400000">
                <a:off x="10915" y="11219"/>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91" name="Arc 44"/>
              <p:cNvSpPr>
                <a:spLocks/>
              </p:cNvSpPr>
              <p:nvPr/>
            </p:nvSpPr>
            <p:spPr bwMode="auto">
              <a:xfrm rot="5400000">
                <a:off x="10991" y="11300"/>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92" name="Arc 45"/>
              <p:cNvSpPr>
                <a:spLocks/>
              </p:cNvSpPr>
              <p:nvPr/>
            </p:nvSpPr>
            <p:spPr bwMode="auto">
              <a:xfrm rot="5400000">
                <a:off x="11058" y="11379"/>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grpSp>
        <p:grpSp>
          <p:nvGrpSpPr>
            <p:cNvPr id="80" name="Group 47"/>
            <p:cNvGrpSpPr>
              <a:grpSpLocks/>
            </p:cNvGrpSpPr>
            <p:nvPr/>
          </p:nvGrpSpPr>
          <p:grpSpPr bwMode="auto">
            <a:xfrm rot="-968377">
              <a:off x="2081" y="7858"/>
              <a:ext cx="595" cy="490"/>
              <a:chOff x="10882" y="11252"/>
              <a:chExt cx="636" cy="587"/>
            </a:xfrm>
          </p:grpSpPr>
          <p:sp>
            <p:nvSpPr>
              <p:cNvPr id="87" name="Arc 48"/>
              <p:cNvSpPr>
                <a:spLocks/>
              </p:cNvSpPr>
              <p:nvPr/>
            </p:nvSpPr>
            <p:spPr bwMode="auto">
              <a:xfrm rot="5400000">
                <a:off x="10915" y="11219"/>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88" name="Arc 49"/>
              <p:cNvSpPr>
                <a:spLocks/>
              </p:cNvSpPr>
              <p:nvPr/>
            </p:nvSpPr>
            <p:spPr bwMode="auto">
              <a:xfrm rot="5400000">
                <a:off x="10991" y="11300"/>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89" name="Arc 50"/>
              <p:cNvSpPr>
                <a:spLocks/>
              </p:cNvSpPr>
              <p:nvPr/>
            </p:nvSpPr>
            <p:spPr bwMode="auto">
              <a:xfrm rot="5400000">
                <a:off x="11058" y="11379"/>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grpSp>
        <p:grpSp>
          <p:nvGrpSpPr>
            <p:cNvPr id="81" name="Group 53"/>
            <p:cNvGrpSpPr>
              <a:grpSpLocks/>
            </p:cNvGrpSpPr>
            <p:nvPr/>
          </p:nvGrpSpPr>
          <p:grpSpPr bwMode="auto">
            <a:xfrm rot="6634079">
              <a:off x="6619" y="9860"/>
              <a:ext cx="493" cy="427"/>
              <a:chOff x="10806" y="11353"/>
              <a:chExt cx="493" cy="427"/>
            </a:xfrm>
          </p:grpSpPr>
          <p:sp>
            <p:nvSpPr>
              <p:cNvPr id="85" name="Arc 51"/>
              <p:cNvSpPr>
                <a:spLocks/>
              </p:cNvSpPr>
              <p:nvPr/>
            </p:nvSpPr>
            <p:spPr bwMode="auto">
              <a:xfrm rot="-6963843">
                <a:off x="10839" y="11320"/>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86" name="Line 52"/>
              <p:cNvSpPr>
                <a:spLocks noChangeShapeType="1"/>
              </p:cNvSpPr>
              <p:nvPr/>
            </p:nvSpPr>
            <p:spPr bwMode="auto">
              <a:xfrm rot="-2094377">
                <a:off x="10908" y="11442"/>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grpSp>
        <p:grpSp>
          <p:nvGrpSpPr>
            <p:cNvPr id="82" name="Group 54"/>
            <p:cNvGrpSpPr>
              <a:grpSpLocks/>
            </p:cNvGrpSpPr>
            <p:nvPr/>
          </p:nvGrpSpPr>
          <p:grpSpPr bwMode="auto">
            <a:xfrm rot="6634079">
              <a:off x="2326" y="8913"/>
              <a:ext cx="493" cy="427"/>
              <a:chOff x="10806" y="11353"/>
              <a:chExt cx="493" cy="427"/>
            </a:xfrm>
          </p:grpSpPr>
          <p:sp>
            <p:nvSpPr>
              <p:cNvPr id="83" name="Arc 55"/>
              <p:cNvSpPr>
                <a:spLocks/>
              </p:cNvSpPr>
              <p:nvPr/>
            </p:nvSpPr>
            <p:spPr bwMode="auto">
              <a:xfrm rot="-6963843">
                <a:off x="10839" y="11320"/>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84" name="Line 56"/>
              <p:cNvSpPr>
                <a:spLocks noChangeShapeType="1"/>
              </p:cNvSpPr>
              <p:nvPr/>
            </p:nvSpPr>
            <p:spPr bwMode="auto">
              <a:xfrm rot="-2094377">
                <a:off x="10908" y="11442"/>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grpSp>
      </p:grpSp>
      <p:pic>
        <p:nvPicPr>
          <p:cNvPr id="10" name="Content Placeholder 9"/>
          <p:cNvPicPr>
            <a:picLocks noGrp="1" noChangeAspect="1"/>
          </p:cNvPicPr>
          <p:nvPr>
            <p:ph sz="half" idx="2"/>
          </p:nvPr>
        </p:nvPicPr>
        <p:blipFill>
          <a:blip r:embed="rId6"/>
          <a:srcRect l="22803" r="22803"/>
          <a:stretch>
            <a:fillRect/>
          </a:stretch>
        </p:blipFill>
        <p:spPr>
          <a:xfrm>
            <a:off x="7210322" y="274638"/>
            <a:ext cx="1429259" cy="1522649"/>
          </a:xfrm>
        </p:spPr>
      </p:pic>
    </p:spTree>
    <p:extLst>
      <p:ext uri="{BB962C8B-B14F-4D97-AF65-F5344CB8AC3E}">
        <p14:creationId xmlns:p14="http://schemas.microsoft.com/office/powerpoint/2010/main" val="13579668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i="1" dirty="0">
                <a:latin typeface="Aleo Regular"/>
                <a:cs typeface="Aleo Regular"/>
              </a:rPr>
              <a:t>Can You Get There From Here?</a:t>
            </a:r>
            <a:br>
              <a:rPr lang="en-US" sz="4000" i="1" dirty="0">
                <a:latin typeface="Aleo Regular"/>
                <a:cs typeface="Aleo Regular"/>
              </a:rPr>
            </a:br>
            <a:r>
              <a:rPr lang="en-US" sz="2000" b="1" i="1" dirty="0">
                <a:latin typeface="Aleo Regular"/>
                <a:cs typeface="Aleo Regular"/>
              </a:rPr>
              <a:t>A Develop Understanding </a:t>
            </a:r>
            <a:r>
              <a:rPr lang="en-US" sz="2000" b="1" dirty="0">
                <a:latin typeface="Aleo Regular"/>
                <a:cs typeface="Aleo Regular"/>
              </a:rPr>
              <a:t>Task</a:t>
            </a:r>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10" name="Content Placeholder 9"/>
          <p:cNvPicPr>
            <a:picLocks noGrp="1" noChangeAspect="1"/>
          </p:cNvPicPr>
          <p:nvPr>
            <p:ph sz="half" idx="2"/>
          </p:nvPr>
        </p:nvPicPr>
        <p:blipFill>
          <a:blip r:embed="rId5"/>
          <a:srcRect l="22803" r="22803"/>
          <a:stretch>
            <a:fillRect/>
          </a:stretch>
        </p:blipFill>
        <p:spPr>
          <a:xfrm>
            <a:off x="7210322" y="274638"/>
            <a:ext cx="1429259" cy="1522649"/>
          </a:xfrm>
        </p:spPr>
      </p:pic>
      <p:pic>
        <p:nvPicPr>
          <p:cNvPr id="11" name="Picture 10">
            <a:extLst>
              <a:ext uri="{FF2B5EF4-FFF2-40B4-BE49-F238E27FC236}">
                <a16:creationId xmlns:a16="http://schemas.microsoft.com/office/drawing/2014/main" id="{2ECA1936-369E-324C-A5D0-26A183A664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688" y="1282700"/>
            <a:ext cx="5829300" cy="5575300"/>
          </a:xfrm>
          <a:prstGeom prst="rect">
            <a:avLst/>
          </a:prstGeom>
        </p:spPr>
      </p:pic>
      <p:pic>
        <p:nvPicPr>
          <p:cNvPr id="13" name="Picture 12">
            <a:extLst>
              <a:ext uri="{FF2B5EF4-FFF2-40B4-BE49-F238E27FC236}">
                <a16:creationId xmlns:a16="http://schemas.microsoft.com/office/drawing/2014/main" id="{D0C2BAEB-23E5-0943-A9BA-D09E1D5CB8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2228" y="0"/>
            <a:ext cx="6756400" cy="5803900"/>
          </a:xfrm>
          <a:prstGeom prst="rect">
            <a:avLst/>
          </a:prstGeom>
        </p:spPr>
      </p:pic>
    </p:spTree>
    <p:extLst>
      <p:ext uri="{BB962C8B-B14F-4D97-AF65-F5344CB8AC3E}">
        <p14:creationId xmlns:p14="http://schemas.microsoft.com/office/powerpoint/2010/main" val="332835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i="1" dirty="0">
                <a:latin typeface="Aleo Regular"/>
                <a:cs typeface="Aleo Regular"/>
              </a:rPr>
              <a:t>Can You Get There From Here?</a:t>
            </a:r>
            <a:br>
              <a:rPr lang="en-US" sz="4000" i="1" dirty="0">
                <a:latin typeface="Aleo Regular"/>
                <a:cs typeface="Aleo Regular"/>
              </a:rPr>
            </a:br>
            <a:r>
              <a:rPr lang="en-US" sz="2000" b="1" i="1" dirty="0">
                <a:latin typeface="Aleo Regular"/>
                <a:cs typeface="Aleo Regular"/>
              </a:rPr>
              <a:t>A Develop Understanding </a:t>
            </a:r>
            <a:r>
              <a:rPr lang="en-US" sz="2000" b="1" dirty="0">
                <a:latin typeface="Aleo Regular"/>
                <a:cs typeface="Aleo Regular"/>
              </a:rPr>
              <a:t>Task</a:t>
            </a:r>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10" name="Content Placeholder 9"/>
          <p:cNvPicPr>
            <a:picLocks noGrp="1" noChangeAspect="1"/>
          </p:cNvPicPr>
          <p:nvPr>
            <p:ph sz="half" idx="2"/>
          </p:nvPr>
        </p:nvPicPr>
        <p:blipFill>
          <a:blip r:embed="rId5"/>
          <a:srcRect l="22803" r="22803"/>
          <a:stretch>
            <a:fillRect/>
          </a:stretch>
        </p:blipFill>
        <p:spPr>
          <a:xfrm>
            <a:off x="7210322" y="274638"/>
            <a:ext cx="1429259" cy="1522649"/>
          </a:xfrm>
        </p:spPr>
      </p:pic>
      <p:pic>
        <p:nvPicPr>
          <p:cNvPr id="11" name="Picture 10">
            <a:extLst>
              <a:ext uri="{FF2B5EF4-FFF2-40B4-BE49-F238E27FC236}">
                <a16:creationId xmlns:a16="http://schemas.microsoft.com/office/drawing/2014/main" id="{F36DF75A-B262-D043-B0FA-094D4E79C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465995"/>
            <a:ext cx="6096000" cy="4127500"/>
          </a:xfrm>
          <a:prstGeom prst="rect">
            <a:avLst/>
          </a:prstGeom>
        </p:spPr>
      </p:pic>
    </p:spTree>
    <p:extLst>
      <p:ext uri="{BB962C8B-B14F-4D97-AF65-F5344CB8AC3E}">
        <p14:creationId xmlns:p14="http://schemas.microsoft.com/office/powerpoint/2010/main" val="736194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i="1" dirty="0">
                <a:latin typeface="Aleo Regular"/>
                <a:cs typeface="Aleo Regular"/>
              </a:rPr>
              <a:t>Can You Get There From Here?</a:t>
            </a:r>
            <a:br>
              <a:rPr lang="en-US" sz="4000" i="1" dirty="0">
                <a:latin typeface="Aleo Regular"/>
                <a:cs typeface="Aleo Regular"/>
              </a:rPr>
            </a:br>
            <a:r>
              <a:rPr lang="en-US" sz="2000" b="1" i="1" dirty="0">
                <a:latin typeface="Aleo Regular"/>
                <a:cs typeface="Aleo Regular"/>
              </a:rPr>
              <a:t>A Develop Understanding </a:t>
            </a:r>
            <a:r>
              <a:rPr lang="en-US" sz="2000" b="1" dirty="0">
                <a:latin typeface="Aleo Regular"/>
                <a:cs typeface="Aleo Regular"/>
              </a:rPr>
              <a:t>Task</a:t>
            </a:r>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5"/>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6"/>
            <a:stretch>
              <a:fillRect/>
            </a:stretch>
          </p:blipFill>
          <p:spPr>
            <a:xfrm>
              <a:off x="6441310" y="5829512"/>
              <a:ext cx="2245490" cy="593301"/>
            </a:xfrm>
            <a:prstGeom prst="rect">
              <a:avLst/>
            </a:prstGeom>
          </p:spPr>
        </p:pic>
      </p:grpSp>
      <p:pic>
        <p:nvPicPr>
          <p:cNvPr id="10" name="Content Placeholder 9"/>
          <p:cNvPicPr>
            <a:picLocks noGrp="1" noChangeAspect="1"/>
          </p:cNvPicPr>
          <p:nvPr>
            <p:ph sz="half" idx="2"/>
          </p:nvPr>
        </p:nvPicPr>
        <p:blipFill>
          <a:blip r:embed="rId7"/>
          <a:srcRect l="22803" r="22803"/>
          <a:stretch>
            <a:fillRect/>
          </a:stretch>
        </p:blipFill>
        <p:spPr>
          <a:xfrm>
            <a:off x="7210322" y="274638"/>
            <a:ext cx="1429259" cy="1522649"/>
          </a:xfrm>
        </p:spPr>
      </p:pic>
      <p:pic>
        <p:nvPicPr>
          <p:cNvPr id="5" name="Student C Best1.mp4">
            <a:hlinkClick r:id="" action="ppaction://media"/>
            <a:extLst>
              <a:ext uri="{FF2B5EF4-FFF2-40B4-BE49-F238E27FC236}">
                <a16:creationId xmlns:a16="http://schemas.microsoft.com/office/drawing/2014/main" id="{1107BBF9-A135-D44A-B7A4-0905F926085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57200" y="1256473"/>
            <a:ext cx="8129847" cy="4573039"/>
          </a:xfrm>
          <a:prstGeom prst="rect">
            <a:avLst/>
          </a:prstGeom>
        </p:spPr>
      </p:pic>
    </p:spTree>
    <p:extLst>
      <p:ext uri="{BB962C8B-B14F-4D97-AF65-F5344CB8AC3E}">
        <p14:creationId xmlns:p14="http://schemas.microsoft.com/office/powerpoint/2010/main" val="374294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i="1" dirty="0">
                <a:latin typeface="Aleo Regular"/>
                <a:cs typeface="Aleo Regular"/>
              </a:rPr>
              <a:t>Can You Get There From Here?</a:t>
            </a:r>
            <a:br>
              <a:rPr lang="en-US" sz="4000" i="1" dirty="0">
                <a:latin typeface="Aleo Regular"/>
                <a:cs typeface="Aleo Regular"/>
              </a:rPr>
            </a:br>
            <a:r>
              <a:rPr lang="en-US" sz="2000" b="1" i="1" dirty="0">
                <a:latin typeface="Aleo Regular"/>
                <a:cs typeface="Aleo Regular"/>
              </a:rPr>
              <a:t>A Develop Understanding </a:t>
            </a:r>
            <a:r>
              <a:rPr lang="en-US" sz="2000" b="1" dirty="0">
                <a:latin typeface="Aleo Regular"/>
                <a:cs typeface="Aleo Regular"/>
              </a:rPr>
              <a:t>Task</a:t>
            </a:r>
          </a:p>
        </p:txBody>
      </p:sp>
      <p:sp>
        <p:nvSpPr>
          <p:cNvPr id="9" name="Content Placeholder 8"/>
          <p:cNvSpPr>
            <a:spLocks noGrp="1"/>
          </p:cNvSpPr>
          <p:nvPr>
            <p:ph sz="half" idx="1"/>
          </p:nvPr>
        </p:nvSpPr>
        <p:spPr/>
        <p:txBody>
          <a:bodyPr/>
          <a:lstStyle/>
          <a:p>
            <a:r>
              <a:rPr lang="en-US" sz="2400" dirty="0">
                <a:latin typeface="Cambria"/>
                <a:cs typeface="Cambria"/>
              </a:rPr>
              <a:t>Logical efficiency when working with transformations</a:t>
            </a:r>
          </a:p>
          <a:p>
            <a:r>
              <a:rPr lang="en-US" sz="2400" dirty="0">
                <a:latin typeface="Cambria"/>
                <a:cs typeface="Cambria"/>
              </a:rPr>
              <a:t>Translate, Rotate, Reflect</a:t>
            </a:r>
          </a:p>
          <a:p>
            <a:endParaRPr lang="en-US" dirty="0"/>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grpSp>
        <p:nvGrpSpPr>
          <p:cNvPr id="53" name="Group 58"/>
          <p:cNvGrpSpPr>
            <a:grpSpLocks/>
          </p:cNvGrpSpPr>
          <p:nvPr/>
        </p:nvGrpSpPr>
        <p:grpSpPr bwMode="auto">
          <a:xfrm>
            <a:off x="4817254" y="1908412"/>
            <a:ext cx="3950685" cy="3511333"/>
            <a:chOff x="1923" y="5760"/>
            <a:chExt cx="8333" cy="7622"/>
          </a:xfrm>
        </p:grpSpPr>
        <p:pic>
          <p:nvPicPr>
            <p:cNvPr id="54" name="Picture 57"/>
            <p:cNvPicPr>
              <a:picLocks noChangeArrowheads="1"/>
            </p:cNvPicPr>
            <p:nvPr/>
          </p:nvPicPr>
          <p:blipFill>
            <a:blip r:embed="rId5">
              <a:grayscl/>
            </a:blip>
            <a:srcRect/>
            <a:stretch>
              <a:fillRect/>
            </a:stretch>
          </p:blipFill>
          <p:spPr bwMode="auto">
            <a:xfrm>
              <a:off x="1923" y="5760"/>
              <a:ext cx="8333" cy="7622"/>
            </a:xfrm>
            <a:prstGeom prst="rect">
              <a:avLst/>
            </a:prstGeom>
            <a:noFill/>
          </p:spPr>
        </p:pic>
        <p:sp>
          <p:nvSpPr>
            <p:cNvPr id="55" name="Line 6"/>
            <p:cNvSpPr>
              <a:spLocks noChangeShapeType="1"/>
            </p:cNvSpPr>
            <p:nvPr/>
          </p:nvSpPr>
          <p:spPr bwMode="auto">
            <a:xfrm>
              <a:off x="2733" y="7827"/>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56" name="Line 7"/>
            <p:cNvSpPr>
              <a:spLocks noChangeShapeType="1"/>
            </p:cNvSpPr>
            <p:nvPr/>
          </p:nvSpPr>
          <p:spPr bwMode="auto">
            <a:xfrm rot="-3944648">
              <a:off x="7973" y="9506"/>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57" name="Line 8"/>
            <p:cNvSpPr>
              <a:spLocks noChangeShapeType="1"/>
            </p:cNvSpPr>
            <p:nvPr/>
          </p:nvSpPr>
          <p:spPr bwMode="auto">
            <a:xfrm>
              <a:off x="3280" y="9027"/>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58" name="Line 9"/>
            <p:cNvSpPr>
              <a:spLocks noChangeShapeType="1"/>
            </p:cNvSpPr>
            <p:nvPr/>
          </p:nvSpPr>
          <p:spPr bwMode="auto">
            <a:xfrm>
              <a:off x="3400" y="9027"/>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59" name="Line 10"/>
            <p:cNvSpPr>
              <a:spLocks noChangeShapeType="1"/>
            </p:cNvSpPr>
            <p:nvPr/>
          </p:nvSpPr>
          <p:spPr bwMode="auto">
            <a:xfrm rot="2922384">
              <a:off x="7161" y="8654"/>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60" name="Line 12"/>
            <p:cNvSpPr>
              <a:spLocks noChangeShapeType="1"/>
            </p:cNvSpPr>
            <p:nvPr/>
          </p:nvSpPr>
          <p:spPr bwMode="auto">
            <a:xfrm rot="1127972">
              <a:off x="7181" y="10056"/>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61" name="Line 13"/>
            <p:cNvSpPr>
              <a:spLocks noChangeShapeType="1"/>
            </p:cNvSpPr>
            <p:nvPr/>
          </p:nvSpPr>
          <p:spPr bwMode="auto">
            <a:xfrm>
              <a:off x="3160" y="9027"/>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62" name="Line 14"/>
            <p:cNvSpPr>
              <a:spLocks noChangeShapeType="1"/>
            </p:cNvSpPr>
            <p:nvPr/>
          </p:nvSpPr>
          <p:spPr bwMode="auto">
            <a:xfrm rot="-4477480">
              <a:off x="3659" y="8242"/>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63" name="Line 15"/>
            <p:cNvSpPr>
              <a:spLocks noChangeShapeType="1"/>
            </p:cNvSpPr>
            <p:nvPr/>
          </p:nvSpPr>
          <p:spPr bwMode="auto">
            <a:xfrm>
              <a:off x="2853" y="7827"/>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64" name="Line 16"/>
            <p:cNvSpPr>
              <a:spLocks noChangeShapeType="1"/>
            </p:cNvSpPr>
            <p:nvPr/>
          </p:nvSpPr>
          <p:spPr bwMode="auto">
            <a:xfrm rot="-3944648">
              <a:off x="7973" y="9416"/>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65" name="Line 21"/>
            <p:cNvSpPr>
              <a:spLocks noChangeShapeType="1"/>
            </p:cNvSpPr>
            <p:nvPr/>
          </p:nvSpPr>
          <p:spPr bwMode="auto">
            <a:xfrm>
              <a:off x="3040" y="9027"/>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66" name="Line 22"/>
            <p:cNvSpPr>
              <a:spLocks noChangeShapeType="1"/>
            </p:cNvSpPr>
            <p:nvPr/>
          </p:nvSpPr>
          <p:spPr bwMode="auto">
            <a:xfrm rot="-4477480">
              <a:off x="2373" y="8403"/>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67" name="Line 23"/>
            <p:cNvSpPr>
              <a:spLocks noChangeShapeType="1"/>
            </p:cNvSpPr>
            <p:nvPr/>
          </p:nvSpPr>
          <p:spPr bwMode="auto">
            <a:xfrm rot="-4477480">
              <a:off x="2413" y="8616"/>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68" name="Line 24"/>
            <p:cNvSpPr>
              <a:spLocks noChangeShapeType="1"/>
            </p:cNvSpPr>
            <p:nvPr/>
          </p:nvSpPr>
          <p:spPr bwMode="auto">
            <a:xfrm rot="-4477480">
              <a:off x="2387" y="8515"/>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69" name="Line 25"/>
            <p:cNvSpPr>
              <a:spLocks noChangeShapeType="1"/>
            </p:cNvSpPr>
            <p:nvPr/>
          </p:nvSpPr>
          <p:spPr bwMode="auto">
            <a:xfrm rot="1127972">
              <a:off x="7350" y="10044"/>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70" name="Line 26"/>
            <p:cNvSpPr>
              <a:spLocks noChangeShapeType="1"/>
            </p:cNvSpPr>
            <p:nvPr/>
          </p:nvSpPr>
          <p:spPr bwMode="auto">
            <a:xfrm rot="1127972">
              <a:off x="7452" y="10043"/>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71" name="Line 27"/>
            <p:cNvSpPr>
              <a:spLocks noChangeShapeType="1"/>
            </p:cNvSpPr>
            <p:nvPr/>
          </p:nvSpPr>
          <p:spPr bwMode="auto">
            <a:xfrm rot="-4477480">
              <a:off x="6632" y="9096"/>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72" name="Line 28"/>
            <p:cNvSpPr>
              <a:spLocks noChangeShapeType="1"/>
            </p:cNvSpPr>
            <p:nvPr/>
          </p:nvSpPr>
          <p:spPr bwMode="auto">
            <a:xfrm rot="-4477480">
              <a:off x="6658" y="9230"/>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73" name="Line 29"/>
            <p:cNvSpPr>
              <a:spLocks noChangeShapeType="1"/>
            </p:cNvSpPr>
            <p:nvPr/>
          </p:nvSpPr>
          <p:spPr bwMode="auto">
            <a:xfrm rot="-4477480">
              <a:off x="6672" y="9363"/>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74" name="Line 30"/>
            <p:cNvSpPr>
              <a:spLocks noChangeShapeType="1"/>
            </p:cNvSpPr>
            <p:nvPr/>
          </p:nvSpPr>
          <p:spPr bwMode="auto">
            <a:xfrm rot="-4477480">
              <a:off x="6698" y="9532"/>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75" name="Arc 31"/>
            <p:cNvSpPr>
              <a:spLocks/>
            </p:cNvSpPr>
            <p:nvPr/>
          </p:nvSpPr>
          <p:spPr bwMode="auto">
            <a:xfrm rot="-6963843">
              <a:off x="3853" y="8734"/>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76" name="Arc 32"/>
            <p:cNvSpPr>
              <a:spLocks/>
            </p:cNvSpPr>
            <p:nvPr/>
          </p:nvSpPr>
          <p:spPr bwMode="auto">
            <a:xfrm rot="4876482">
              <a:off x="6468" y="8352"/>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grpSp>
          <p:nvGrpSpPr>
            <p:cNvPr id="77" name="Group 38"/>
            <p:cNvGrpSpPr>
              <a:grpSpLocks/>
            </p:cNvGrpSpPr>
            <p:nvPr/>
          </p:nvGrpSpPr>
          <p:grpSpPr bwMode="auto">
            <a:xfrm rot="-5911727">
              <a:off x="7620" y="8846"/>
              <a:ext cx="533" cy="480"/>
              <a:chOff x="10846" y="11859"/>
              <a:chExt cx="533" cy="480"/>
            </a:xfrm>
          </p:grpSpPr>
          <p:sp>
            <p:nvSpPr>
              <p:cNvPr id="95" name="Arc 36"/>
              <p:cNvSpPr>
                <a:spLocks/>
              </p:cNvSpPr>
              <p:nvPr/>
            </p:nvSpPr>
            <p:spPr bwMode="auto">
              <a:xfrm rot="-4972899">
                <a:off x="10879" y="11826"/>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96" name="Arc 37"/>
              <p:cNvSpPr>
                <a:spLocks/>
              </p:cNvSpPr>
              <p:nvPr/>
            </p:nvSpPr>
            <p:spPr bwMode="auto">
              <a:xfrm rot="-4972899">
                <a:off x="10919" y="11879"/>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grpSp>
        <p:grpSp>
          <p:nvGrpSpPr>
            <p:cNvPr id="78" name="Group 39"/>
            <p:cNvGrpSpPr>
              <a:grpSpLocks/>
            </p:cNvGrpSpPr>
            <p:nvPr/>
          </p:nvGrpSpPr>
          <p:grpSpPr bwMode="auto">
            <a:xfrm rot="-7059460">
              <a:off x="3021" y="7593"/>
              <a:ext cx="533" cy="480"/>
              <a:chOff x="10846" y="11859"/>
              <a:chExt cx="533" cy="480"/>
            </a:xfrm>
          </p:grpSpPr>
          <p:sp>
            <p:nvSpPr>
              <p:cNvPr id="93" name="Arc 40"/>
              <p:cNvSpPr>
                <a:spLocks/>
              </p:cNvSpPr>
              <p:nvPr/>
            </p:nvSpPr>
            <p:spPr bwMode="auto">
              <a:xfrm rot="-4972899">
                <a:off x="10879" y="11826"/>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94" name="Arc 41"/>
              <p:cNvSpPr>
                <a:spLocks/>
              </p:cNvSpPr>
              <p:nvPr/>
            </p:nvSpPr>
            <p:spPr bwMode="auto">
              <a:xfrm rot="-4972899">
                <a:off x="10919" y="11879"/>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grpSp>
        <p:grpSp>
          <p:nvGrpSpPr>
            <p:cNvPr id="79" name="Group 46"/>
            <p:cNvGrpSpPr>
              <a:grpSpLocks/>
            </p:cNvGrpSpPr>
            <p:nvPr/>
          </p:nvGrpSpPr>
          <p:grpSpPr bwMode="auto">
            <a:xfrm rot="10155805">
              <a:off x="7647" y="9741"/>
              <a:ext cx="530" cy="498"/>
              <a:chOff x="10882" y="11252"/>
              <a:chExt cx="636" cy="587"/>
            </a:xfrm>
          </p:grpSpPr>
          <p:sp>
            <p:nvSpPr>
              <p:cNvPr id="90" name="Arc 43"/>
              <p:cNvSpPr>
                <a:spLocks/>
              </p:cNvSpPr>
              <p:nvPr/>
            </p:nvSpPr>
            <p:spPr bwMode="auto">
              <a:xfrm rot="5400000">
                <a:off x="10915" y="11219"/>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91" name="Arc 44"/>
              <p:cNvSpPr>
                <a:spLocks/>
              </p:cNvSpPr>
              <p:nvPr/>
            </p:nvSpPr>
            <p:spPr bwMode="auto">
              <a:xfrm rot="5400000">
                <a:off x="10991" y="11300"/>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92" name="Arc 45"/>
              <p:cNvSpPr>
                <a:spLocks/>
              </p:cNvSpPr>
              <p:nvPr/>
            </p:nvSpPr>
            <p:spPr bwMode="auto">
              <a:xfrm rot="5400000">
                <a:off x="11058" y="11379"/>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grpSp>
        <p:grpSp>
          <p:nvGrpSpPr>
            <p:cNvPr id="80" name="Group 47"/>
            <p:cNvGrpSpPr>
              <a:grpSpLocks/>
            </p:cNvGrpSpPr>
            <p:nvPr/>
          </p:nvGrpSpPr>
          <p:grpSpPr bwMode="auto">
            <a:xfrm rot="-968377">
              <a:off x="2081" y="7858"/>
              <a:ext cx="595" cy="490"/>
              <a:chOff x="10882" y="11252"/>
              <a:chExt cx="636" cy="587"/>
            </a:xfrm>
          </p:grpSpPr>
          <p:sp>
            <p:nvSpPr>
              <p:cNvPr id="87" name="Arc 48"/>
              <p:cNvSpPr>
                <a:spLocks/>
              </p:cNvSpPr>
              <p:nvPr/>
            </p:nvSpPr>
            <p:spPr bwMode="auto">
              <a:xfrm rot="5400000">
                <a:off x="10915" y="11219"/>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88" name="Arc 49"/>
              <p:cNvSpPr>
                <a:spLocks/>
              </p:cNvSpPr>
              <p:nvPr/>
            </p:nvSpPr>
            <p:spPr bwMode="auto">
              <a:xfrm rot="5400000">
                <a:off x="10991" y="11300"/>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89" name="Arc 50"/>
              <p:cNvSpPr>
                <a:spLocks/>
              </p:cNvSpPr>
              <p:nvPr/>
            </p:nvSpPr>
            <p:spPr bwMode="auto">
              <a:xfrm rot="5400000">
                <a:off x="11058" y="11379"/>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grpSp>
        <p:grpSp>
          <p:nvGrpSpPr>
            <p:cNvPr id="81" name="Group 53"/>
            <p:cNvGrpSpPr>
              <a:grpSpLocks/>
            </p:cNvGrpSpPr>
            <p:nvPr/>
          </p:nvGrpSpPr>
          <p:grpSpPr bwMode="auto">
            <a:xfrm rot="6634079">
              <a:off x="6619" y="9860"/>
              <a:ext cx="493" cy="427"/>
              <a:chOff x="10806" y="11353"/>
              <a:chExt cx="493" cy="427"/>
            </a:xfrm>
          </p:grpSpPr>
          <p:sp>
            <p:nvSpPr>
              <p:cNvPr id="85" name="Arc 51"/>
              <p:cNvSpPr>
                <a:spLocks/>
              </p:cNvSpPr>
              <p:nvPr/>
            </p:nvSpPr>
            <p:spPr bwMode="auto">
              <a:xfrm rot="-6963843">
                <a:off x="10839" y="11320"/>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86" name="Line 52"/>
              <p:cNvSpPr>
                <a:spLocks noChangeShapeType="1"/>
              </p:cNvSpPr>
              <p:nvPr/>
            </p:nvSpPr>
            <p:spPr bwMode="auto">
              <a:xfrm rot="-2094377">
                <a:off x="10908" y="11442"/>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grpSp>
        <p:grpSp>
          <p:nvGrpSpPr>
            <p:cNvPr id="82" name="Group 54"/>
            <p:cNvGrpSpPr>
              <a:grpSpLocks/>
            </p:cNvGrpSpPr>
            <p:nvPr/>
          </p:nvGrpSpPr>
          <p:grpSpPr bwMode="auto">
            <a:xfrm rot="6634079">
              <a:off x="2326" y="8913"/>
              <a:ext cx="493" cy="427"/>
              <a:chOff x="10806" y="11353"/>
              <a:chExt cx="493" cy="427"/>
            </a:xfrm>
          </p:grpSpPr>
          <p:sp>
            <p:nvSpPr>
              <p:cNvPr id="83" name="Arc 55"/>
              <p:cNvSpPr>
                <a:spLocks/>
              </p:cNvSpPr>
              <p:nvPr/>
            </p:nvSpPr>
            <p:spPr bwMode="auto">
              <a:xfrm rot="-6963843">
                <a:off x="10839" y="11320"/>
                <a:ext cx="427" cy="493"/>
              </a:xfrm>
              <a:custGeom>
                <a:avLst/>
                <a:gdLst>
                  <a:gd name="T0" fmla="*/ 0 w 21600"/>
                  <a:gd name="T1" fmla="*/ 0 h 21600"/>
                  <a:gd name="T2" fmla="*/ 427 w 21600"/>
                  <a:gd name="T3" fmla="*/ 493 h 21600"/>
                  <a:gd name="T4" fmla="*/ 0 w 21600"/>
                  <a:gd name="T5" fmla="*/ 493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a:solidFill>
                  <a:srgbClr val="000000"/>
                </a:solidFill>
                <a:round/>
                <a:headEnd/>
                <a:tailEnd/>
              </a:ln>
              <a:effectLst/>
            </p:spPr>
            <p:txBody>
              <a:bodyPr vert="horz" wrap="square" lIns="91440" tIns="91440" rIns="91440" bIns="91440" numCol="1" anchor="t" anchorCtr="0" compatLnSpc="1">
                <a:prstTxWarp prst="textNoShape">
                  <a:avLst/>
                </a:prstTxWarp>
              </a:bodyPr>
              <a:lstStyle/>
              <a:p>
                <a:endParaRPr lang="en-US"/>
              </a:p>
            </p:txBody>
          </p:sp>
          <p:sp>
            <p:nvSpPr>
              <p:cNvPr id="84" name="Line 56"/>
              <p:cNvSpPr>
                <a:spLocks noChangeShapeType="1"/>
              </p:cNvSpPr>
              <p:nvPr/>
            </p:nvSpPr>
            <p:spPr bwMode="auto">
              <a:xfrm rot="-2094377">
                <a:off x="10908" y="11442"/>
                <a:ext cx="80" cy="133"/>
              </a:xfrm>
              <a:prstGeom prst="line">
                <a:avLst/>
              </a:prstGeom>
              <a:noFill/>
              <a:ln w="254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en-US"/>
              </a:p>
            </p:txBody>
          </p:sp>
        </p:grpSp>
      </p:grpSp>
      <p:pic>
        <p:nvPicPr>
          <p:cNvPr id="10" name="Content Placeholder 9"/>
          <p:cNvPicPr>
            <a:picLocks noGrp="1" noChangeAspect="1"/>
          </p:cNvPicPr>
          <p:nvPr>
            <p:ph sz="half" idx="2"/>
          </p:nvPr>
        </p:nvPicPr>
        <p:blipFill>
          <a:blip r:embed="rId6"/>
          <a:srcRect l="22803" r="22803"/>
          <a:stretch>
            <a:fillRect/>
          </a:stretch>
        </p:blipFill>
        <p:spPr>
          <a:xfrm>
            <a:off x="7210322" y="274638"/>
            <a:ext cx="1429259" cy="1522649"/>
          </a:xfrm>
        </p:spPr>
      </p:pic>
    </p:spTree>
    <p:extLst>
      <p:ext uri="{BB962C8B-B14F-4D97-AF65-F5344CB8AC3E}">
        <p14:creationId xmlns:p14="http://schemas.microsoft.com/office/powerpoint/2010/main" val="390624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i="1" dirty="0">
                <a:latin typeface="Aleo Regular"/>
                <a:cs typeface="Aleo Regular"/>
              </a:rPr>
              <a:t>Congruent Triangles</a:t>
            </a:r>
            <a:br>
              <a:rPr lang="en-US" sz="4000" i="1" dirty="0">
                <a:latin typeface="Aleo Regular"/>
                <a:cs typeface="Aleo Regular"/>
              </a:rPr>
            </a:br>
            <a:r>
              <a:rPr lang="en-US" sz="2000" b="1" i="1" dirty="0">
                <a:latin typeface="Aleo Regular"/>
                <a:cs typeface="Aleo Regular"/>
              </a:rPr>
              <a:t>A Solidify Understanding </a:t>
            </a:r>
            <a:r>
              <a:rPr lang="en-US" sz="2000" b="1" dirty="0">
                <a:latin typeface="Aleo Regular"/>
                <a:cs typeface="Aleo Regular"/>
              </a:rPr>
              <a:t>Task</a:t>
            </a:r>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53" name="Picture 52"/>
          <p:cNvPicPr/>
          <p:nvPr/>
        </p:nvPicPr>
        <p:blipFill>
          <a:blip r:embed="rId5"/>
          <a:srcRect/>
          <a:stretch>
            <a:fillRect/>
          </a:stretch>
        </p:blipFill>
        <p:spPr bwMode="auto">
          <a:xfrm>
            <a:off x="7120894" y="274638"/>
            <a:ext cx="1473065" cy="1161383"/>
          </a:xfrm>
          <a:prstGeom prst="rect">
            <a:avLst/>
          </a:prstGeom>
          <a:noFill/>
          <a:ln w="9525">
            <a:noFill/>
            <a:miter lim="800000"/>
            <a:headEnd/>
            <a:tailEnd/>
          </a:ln>
        </p:spPr>
      </p:pic>
      <p:sp>
        <p:nvSpPr>
          <p:cNvPr id="10" name="Content Placeholder 9"/>
          <p:cNvSpPr>
            <a:spLocks noGrp="1"/>
          </p:cNvSpPr>
          <p:nvPr>
            <p:ph idx="1"/>
          </p:nvPr>
        </p:nvSpPr>
        <p:spPr>
          <a:xfrm>
            <a:off x="457200" y="2925054"/>
            <a:ext cx="8229600" cy="3201109"/>
          </a:xfrm>
        </p:spPr>
        <p:txBody>
          <a:bodyPr>
            <a:normAutofit/>
          </a:bodyPr>
          <a:lstStyle/>
          <a:p>
            <a:r>
              <a:rPr lang="en-US" sz="2400" dirty="0"/>
              <a:t>Based on the diagram, which angles are congruent? Which sides? </a:t>
            </a:r>
          </a:p>
          <a:p>
            <a:r>
              <a:rPr lang="en-US" sz="2400" dirty="0"/>
              <a:t>To convince ourselves that these two triangles are congruent, what else would we need to know? </a:t>
            </a:r>
          </a:p>
          <a:p>
            <a:r>
              <a:rPr lang="en-US" sz="2400" dirty="0"/>
              <a:t>Use tracing paper to find a sequence of transformations that will show whether or not these two triangles are congruent. </a:t>
            </a:r>
          </a:p>
          <a:p>
            <a:r>
              <a:rPr lang="en-US" sz="2400" dirty="0"/>
              <a:t>List your sequence of transformations here: </a:t>
            </a:r>
          </a:p>
          <a:p>
            <a:endParaRPr lang="en-US" dirty="0"/>
          </a:p>
        </p:txBody>
      </p:sp>
      <p:pic>
        <p:nvPicPr>
          <p:cNvPr id="11" name="Picture 10"/>
          <p:cNvPicPr>
            <a:picLocks noChangeAspect="1"/>
          </p:cNvPicPr>
          <p:nvPr/>
        </p:nvPicPr>
        <p:blipFill>
          <a:blip r:embed="rId6"/>
          <a:stretch>
            <a:fillRect/>
          </a:stretch>
        </p:blipFill>
        <p:spPr>
          <a:xfrm>
            <a:off x="1308346" y="1377951"/>
            <a:ext cx="6389759" cy="1614994"/>
          </a:xfrm>
          <a:prstGeom prst="rect">
            <a:avLst/>
          </a:prstGeom>
        </p:spPr>
      </p:pic>
    </p:spTree>
    <p:extLst>
      <p:ext uri="{BB962C8B-B14F-4D97-AF65-F5344CB8AC3E}">
        <p14:creationId xmlns:p14="http://schemas.microsoft.com/office/powerpoint/2010/main" val="1357966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008"/>
            <a:ext cx="8229600" cy="5751166"/>
          </a:xfrm>
        </p:spPr>
        <p:txBody>
          <a:bodyPr>
            <a:normAutofit/>
          </a:bodyPr>
          <a:lstStyle/>
          <a:p>
            <a:pPr algn="l"/>
            <a:r>
              <a:rPr lang="en-US" sz="2800" b="1" i="1" dirty="0">
                <a:solidFill>
                  <a:srgbClr val="490A3C"/>
                </a:solidFill>
                <a:latin typeface="Aleo" panose="020F0502020204030203" pitchFamily="34" charset="0"/>
                <a:cs typeface="Aleo Bold Italic"/>
              </a:rPr>
              <a:t>What is your experience approaching Geometry from a transformational perspective?</a:t>
            </a:r>
            <a:br>
              <a:rPr lang="en-US" sz="2800" b="1" i="1" dirty="0">
                <a:solidFill>
                  <a:srgbClr val="490A3C"/>
                </a:solidFill>
                <a:latin typeface="Aleo" panose="020F0502020204030203" pitchFamily="34" charset="0"/>
                <a:cs typeface="Aleo Bold Italic"/>
              </a:rPr>
            </a:br>
            <a:br>
              <a:rPr lang="en-US" sz="2800" b="1" i="1" dirty="0">
                <a:solidFill>
                  <a:srgbClr val="490A3C"/>
                </a:solidFill>
                <a:latin typeface="Aleo" panose="020F0502020204030203" pitchFamily="34" charset="0"/>
                <a:cs typeface="Aleo Bold Italic"/>
              </a:rPr>
            </a:br>
            <a:br>
              <a:rPr lang="en-US" sz="2800" b="1" i="1" dirty="0">
                <a:solidFill>
                  <a:srgbClr val="490A3C"/>
                </a:solidFill>
                <a:latin typeface="Aleo" panose="020F0502020204030203" pitchFamily="34" charset="0"/>
                <a:cs typeface="Aleo Bold Italic"/>
              </a:rPr>
            </a:br>
            <a:r>
              <a:rPr lang="en-US" sz="2800" b="1" i="1" dirty="0">
                <a:solidFill>
                  <a:srgbClr val="490A3C"/>
                </a:solidFill>
                <a:latin typeface="Aleo" panose="020F0502020204030203" pitchFamily="34" charset="0"/>
                <a:cs typeface="Aleo Bold Italic"/>
              </a:rPr>
              <a:t>What’s does it mean to approach Geometry from a transformational perspective?</a:t>
            </a:r>
            <a:br>
              <a:rPr lang="en-US" sz="2800" b="1" i="1" dirty="0">
                <a:solidFill>
                  <a:srgbClr val="490A3C"/>
                </a:solidFill>
                <a:latin typeface="Aleo" panose="020F0502020204030203" pitchFamily="34" charset="0"/>
                <a:cs typeface="Aleo Bold Italic"/>
              </a:rPr>
            </a:br>
            <a:br>
              <a:rPr lang="en-US" sz="2800" b="1" i="1" dirty="0">
                <a:solidFill>
                  <a:srgbClr val="490A3C"/>
                </a:solidFill>
                <a:latin typeface="Aleo" panose="020F0502020204030203" pitchFamily="34" charset="0"/>
                <a:cs typeface="Aleo Bold Italic"/>
              </a:rPr>
            </a:br>
            <a:br>
              <a:rPr lang="en-US" sz="2800" b="1" i="1" dirty="0">
                <a:solidFill>
                  <a:srgbClr val="490A3C"/>
                </a:solidFill>
                <a:latin typeface="Aleo" panose="020F0502020204030203" pitchFamily="34" charset="0"/>
                <a:cs typeface="Aleo Bold Italic"/>
              </a:rPr>
            </a:br>
            <a:r>
              <a:rPr lang="en-US" sz="2800" b="1" i="1" dirty="0">
                <a:solidFill>
                  <a:srgbClr val="490A3C"/>
                </a:solidFill>
                <a:latin typeface="Aleo" panose="020F0502020204030203" pitchFamily="34" charset="0"/>
                <a:cs typeface="Aleo Bold Italic"/>
              </a:rPr>
              <a:t>A progression that embraces this approach.</a:t>
            </a:r>
            <a:br>
              <a:rPr lang="en-US" sz="2800" b="1" i="1" dirty="0">
                <a:solidFill>
                  <a:srgbClr val="490A3C"/>
                </a:solidFill>
                <a:latin typeface="Aleo" panose="020F0502020204030203" pitchFamily="34" charset="0"/>
                <a:cs typeface="Aleo Bold Italic"/>
              </a:rPr>
            </a:br>
            <a:endParaRPr lang="en-US" sz="2800" b="1" i="1" dirty="0">
              <a:solidFill>
                <a:srgbClr val="490A3C"/>
              </a:solidFill>
              <a:latin typeface="Aleo" panose="020F0502020204030203" pitchFamily="34" charset="0"/>
              <a:cs typeface="Aleo Bold Italic"/>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Tree>
    <p:extLst>
      <p:ext uri="{BB962C8B-B14F-4D97-AF65-F5344CB8AC3E}">
        <p14:creationId xmlns:p14="http://schemas.microsoft.com/office/powerpoint/2010/main" val="32893059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b="1" dirty="0">
                <a:latin typeface="Aleo" panose="020F0502020204030203" pitchFamily="34" charset="0"/>
                <a:cs typeface="Aleo Regular"/>
              </a:rPr>
              <a:t>Justification of ASA triangle congruence based on rigid motion transformations</a:t>
            </a:r>
            <a:endParaRPr lang="en-US" sz="2400" b="1" i="1" dirty="0">
              <a:solidFill>
                <a:srgbClr val="490A3C"/>
              </a:solidFill>
              <a:latin typeface="Aleo"/>
              <a:cs typeface="Aleo"/>
            </a:endParaRPr>
          </a:p>
        </p:txBody>
      </p:sp>
      <p:sp>
        <p:nvSpPr>
          <p:cNvPr id="16" name="Content Placeholder 15"/>
          <p:cNvSpPr>
            <a:spLocks noGrp="1"/>
          </p:cNvSpPr>
          <p:nvPr>
            <p:ph sz="half" idx="1"/>
          </p:nvPr>
        </p:nvSpPr>
        <p:spPr/>
        <p:txBody>
          <a:bodyPr>
            <a:normAutofit/>
          </a:bodyPr>
          <a:lstStyle/>
          <a:p>
            <a:r>
              <a:rPr lang="en-US" sz="1600" dirty="0"/>
              <a:t>Prove that the two triangles are congruent given that the ASA corresponding parts are congruent as marked.</a:t>
            </a:r>
          </a:p>
        </p:txBody>
      </p:sp>
      <p:sp>
        <p:nvSpPr>
          <p:cNvPr id="17" name="Content Placeholder 16"/>
          <p:cNvSpPr>
            <a:spLocks noGrp="1"/>
          </p:cNvSpPr>
          <p:nvPr>
            <p:ph sz="half" idx="2"/>
          </p:nvPr>
        </p:nvSpPr>
        <p:spPr/>
        <p:txBody>
          <a:bodyPr>
            <a:normAutofit/>
          </a:bodyPr>
          <a:lstStyle/>
          <a:p>
            <a:r>
              <a:rPr lang="en-US" sz="1600" dirty="0"/>
              <a:t>Transformational proof:</a:t>
            </a:r>
          </a:p>
        </p:txBody>
      </p:sp>
      <p:grpSp>
        <p:nvGrpSpPr>
          <p:cNvPr id="3" name="Group 7"/>
          <p:cNvGrpSpPr/>
          <p:nvPr/>
        </p:nvGrpSpPr>
        <p:grpSpPr>
          <a:xfrm>
            <a:off x="-232622" y="5906104"/>
            <a:ext cx="8919422" cy="593301"/>
            <a:chOff x="-232622" y="5829512"/>
            <a:chExt cx="8919422" cy="593301"/>
          </a:xfrm>
        </p:grpSpPr>
        <p:pic>
          <p:nvPicPr>
            <p:cNvPr id="9" name="Picture 8"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10" name="Picture 9"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15" name="Picture 14"/>
          <p:cNvPicPr>
            <a:picLocks noChangeAspect="1"/>
          </p:cNvPicPr>
          <p:nvPr/>
        </p:nvPicPr>
        <p:blipFill>
          <a:blip r:embed="rId5"/>
          <a:stretch>
            <a:fillRect/>
          </a:stretch>
        </p:blipFill>
        <p:spPr>
          <a:xfrm>
            <a:off x="812385" y="2652823"/>
            <a:ext cx="3373381" cy="2810231"/>
          </a:xfrm>
          <a:prstGeom prst="rect">
            <a:avLst/>
          </a:prstGeom>
        </p:spPr>
      </p:pic>
      <p:pic>
        <p:nvPicPr>
          <p:cNvPr id="18" name="Picture 17"/>
          <p:cNvPicPr>
            <a:picLocks noChangeAspect="1"/>
          </p:cNvPicPr>
          <p:nvPr/>
        </p:nvPicPr>
        <p:blipFill>
          <a:blip r:embed="rId6"/>
          <a:stretch>
            <a:fillRect/>
          </a:stretch>
        </p:blipFill>
        <p:spPr>
          <a:xfrm>
            <a:off x="4995440" y="2521970"/>
            <a:ext cx="3691360" cy="2941084"/>
          </a:xfrm>
          <a:prstGeom prst="rect">
            <a:avLst/>
          </a:prstGeom>
        </p:spPr>
      </p:pic>
    </p:spTree>
    <p:extLst>
      <p:ext uri="{BB962C8B-B14F-4D97-AF65-F5344CB8AC3E}">
        <p14:creationId xmlns:p14="http://schemas.microsoft.com/office/powerpoint/2010/main" val="11537829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399" y="541986"/>
            <a:ext cx="8091401" cy="1088068"/>
          </a:xfrm>
        </p:spPr>
        <p:txBody>
          <a:bodyPr>
            <a:normAutofit/>
          </a:bodyPr>
          <a:lstStyle/>
          <a:p>
            <a:pPr algn="l"/>
            <a:r>
              <a:rPr lang="en-US" sz="2400" b="1" dirty="0">
                <a:latin typeface="Aleo" panose="020F0502020204030203" pitchFamily="34" charset="0"/>
                <a:cs typeface="Aleo Regular"/>
              </a:rPr>
              <a:t>CCSSM geometry progressions from a </a:t>
            </a:r>
            <a:br>
              <a:rPr lang="en-US" sz="2400" b="1" dirty="0">
                <a:latin typeface="Aleo" panose="020F0502020204030203" pitchFamily="34" charset="0"/>
                <a:cs typeface="Aleo Regular"/>
              </a:rPr>
            </a:br>
            <a:r>
              <a:rPr lang="en-US" sz="2400" b="1" dirty="0">
                <a:latin typeface="Aleo" panose="020F0502020204030203" pitchFamily="34" charset="0"/>
                <a:cs typeface="Aleo Regular"/>
              </a:rPr>
              <a:t>learning cycle perspective: </a:t>
            </a:r>
            <a:r>
              <a:rPr lang="en-US" sz="2400" b="1" i="1" dirty="0">
                <a:latin typeface="Aleo" panose="020F0502020204030203" pitchFamily="34" charset="0"/>
                <a:cs typeface="Aleo Regular"/>
              </a:rPr>
              <a:t>Triangle Congruence Criteria</a:t>
            </a:r>
            <a:endParaRPr lang="en-US" sz="2400" b="1" i="1" dirty="0">
              <a:solidFill>
                <a:srgbClr val="490A3C"/>
              </a:solidFill>
              <a:latin typeface="Aleo"/>
              <a:cs typeface="Aleo"/>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48426287"/>
              </p:ext>
            </p:extLst>
          </p:nvPr>
        </p:nvGraphicFramePr>
        <p:xfrm>
          <a:off x="1485900" y="1892710"/>
          <a:ext cx="5943600" cy="308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7"/>
          <p:cNvGrpSpPr/>
          <p:nvPr/>
        </p:nvGrpSpPr>
        <p:grpSpPr>
          <a:xfrm>
            <a:off x="-232622" y="5906104"/>
            <a:ext cx="8919422" cy="593301"/>
            <a:chOff x="-232622" y="5829512"/>
            <a:chExt cx="8919422" cy="593301"/>
          </a:xfrm>
        </p:grpSpPr>
        <p:pic>
          <p:nvPicPr>
            <p:cNvPr id="9" name="Picture 8" descr="MVP_tagline.png"/>
            <p:cNvPicPr>
              <a:picLocks noChangeAspect="1"/>
            </p:cNvPicPr>
            <p:nvPr/>
          </p:nvPicPr>
          <p:blipFill>
            <a:blip r:embed="rId8"/>
            <a:stretch>
              <a:fillRect/>
            </a:stretch>
          </p:blipFill>
          <p:spPr>
            <a:xfrm>
              <a:off x="-232622" y="6017173"/>
              <a:ext cx="5259182" cy="392477"/>
            </a:xfrm>
            <a:prstGeom prst="rect">
              <a:avLst/>
            </a:prstGeom>
          </p:spPr>
        </p:pic>
        <p:pic>
          <p:nvPicPr>
            <p:cNvPr id="10" name="Picture 9" descr="MVP_logo_large_WORD.png"/>
            <p:cNvPicPr>
              <a:picLocks noChangeAspect="1"/>
            </p:cNvPicPr>
            <p:nvPr/>
          </p:nvPicPr>
          <p:blipFill>
            <a:blip r:embed="rId9"/>
            <a:stretch>
              <a:fillRect/>
            </a:stretch>
          </p:blipFill>
          <p:spPr>
            <a:xfrm>
              <a:off x="6441310" y="5829512"/>
              <a:ext cx="2245490" cy="593301"/>
            </a:xfrm>
            <a:prstGeom prst="rect">
              <a:avLst/>
            </a:prstGeom>
          </p:spPr>
        </p:pic>
      </p:grpSp>
      <p:sp>
        <p:nvSpPr>
          <p:cNvPr id="7" name="TextBox 6"/>
          <p:cNvSpPr txBox="1"/>
          <p:nvPr/>
        </p:nvSpPr>
        <p:spPr>
          <a:xfrm>
            <a:off x="6038645" y="1892710"/>
            <a:ext cx="2648155" cy="1846659"/>
          </a:xfrm>
          <a:prstGeom prst="rect">
            <a:avLst/>
          </a:prstGeom>
          <a:noFill/>
        </p:spPr>
        <p:txBody>
          <a:bodyPr wrap="square" rtlCol="0">
            <a:spAutoFit/>
          </a:bodyPr>
          <a:lstStyle/>
          <a:p>
            <a:r>
              <a:rPr lang="en-US" sz="1200" b="1" dirty="0"/>
              <a:t>7.G.2.  </a:t>
            </a:r>
            <a:r>
              <a:rPr lang="en-US" sz="1200" i="1" u="sng" dirty="0"/>
              <a:t>Draw</a:t>
            </a:r>
            <a:r>
              <a:rPr lang="en-US" sz="1200" dirty="0"/>
              <a:t> (freehand, with ruler and protractor, and with technology) geometric shapes with given conditions. Focus on constructing triangles from three measures of angles or sides, </a:t>
            </a:r>
            <a:r>
              <a:rPr lang="en-US" sz="1200" i="1" u="sng" dirty="0"/>
              <a:t>noticing</a:t>
            </a:r>
            <a:r>
              <a:rPr lang="en-US" sz="1200" dirty="0"/>
              <a:t> when the conditions determine a unique triangle, more than one triangle, or no triangle. </a:t>
            </a:r>
          </a:p>
          <a:p>
            <a:endParaRPr lang="en-US" dirty="0"/>
          </a:p>
        </p:txBody>
      </p:sp>
      <p:sp>
        <p:nvSpPr>
          <p:cNvPr id="8" name="TextBox 7"/>
          <p:cNvSpPr txBox="1"/>
          <p:nvPr/>
        </p:nvSpPr>
        <p:spPr>
          <a:xfrm>
            <a:off x="497076" y="2007419"/>
            <a:ext cx="2247762" cy="1200329"/>
          </a:xfrm>
          <a:prstGeom prst="rect">
            <a:avLst/>
          </a:prstGeom>
          <a:noFill/>
        </p:spPr>
        <p:txBody>
          <a:bodyPr wrap="square" rtlCol="0">
            <a:spAutoFit/>
          </a:bodyPr>
          <a:lstStyle/>
          <a:p>
            <a:r>
              <a:rPr lang="en-US" sz="1200" b="1" dirty="0"/>
              <a:t>G.CO.8</a:t>
            </a:r>
            <a:r>
              <a:rPr lang="en-US" sz="1200" dirty="0"/>
              <a:t>. </a:t>
            </a:r>
            <a:r>
              <a:rPr lang="en-US" sz="1200" i="1" u="sng" dirty="0"/>
              <a:t>Explain</a:t>
            </a:r>
            <a:r>
              <a:rPr lang="en-US" sz="1200" dirty="0"/>
              <a:t> how the criteria for triangle congruence (ASA, SAS, and SSS) follow from the definition of congruence in terms of rigid motions. </a:t>
            </a:r>
          </a:p>
          <a:p>
            <a:r>
              <a:rPr lang="en-US" sz="1200" b="1" i="1" dirty="0"/>
              <a:t> (a Secondary Math I standard)</a:t>
            </a:r>
            <a:endParaRPr lang="en-US" sz="1200" b="1" dirty="0"/>
          </a:p>
        </p:txBody>
      </p:sp>
      <p:sp>
        <p:nvSpPr>
          <p:cNvPr id="11" name="TextBox 10"/>
          <p:cNvSpPr txBox="1"/>
          <p:nvPr/>
        </p:nvSpPr>
        <p:spPr>
          <a:xfrm>
            <a:off x="5417575" y="4201033"/>
            <a:ext cx="3269225" cy="1200329"/>
          </a:xfrm>
          <a:prstGeom prst="rect">
            <a:avLst/>
          </a:prstGeom>
          <a:noFill/>
        </p:spPr>
        <p:txBody>
          <a:bodyPr wrap="square" rtlCol="0">
            <a:spAutoFit/>
          </a:bodyPr>
          <a:lstStyle/>
          <a:p>
            <a:r>
              <a:rPr lang="en-US" sz="1200" b="1" dirty="0"/>
              <a:t>8.G.2. </a:t>
            </a:r>
            <a:r>
              <a:rPr lang="en-US" sz="1200" i="1" u="sng" dirty="0"/>
              <a:t>Understand</a:t>
            </a:r>
            <a:r>
              <a:rPr lang="en-US" sz="1200" dirty="0"/>
              <a:t> that a two-dimensional figure is congruent to another if the second can be obtained from the first by a sequence of rotations, reflections, and translations; given two congruent figures, </a:t>
            </a:r>
            <a:r>
              <a:rPr lang="en-US" sz="1200" i="1" u="sng" dirty="0"/>
              <a:t>describe</a:t>
            </a:r>
            <a:r>
              <a:rPr lang="en-US" sz="1200" dirty="0"/>
              <a:t> a sequence that exhibits the congruence between them.</a:t>
            </a:r>
          </a:p>
        </p:txBody>
      </p:sp>
      <p:sp>
        <p:nvSpPr>
          <p:cNvPr id="12" name="TextBox 11"/>
          <p:cNvSpPr txBox="1"/>
          <p:nvPr/>
        </p:nvSpPr>
        <p:spPr>
          <a:xfrm>
            <a:off x="595399" y="4201033"/>
            <a:ext cx="3170903" cy="1477328"/>
          </a:xfrm>
          <a:prstGeom prst="rect">
            <a:avLst/>
          </a:prstGeom>
          <a:noFill/>
        </p:spPr>
        <p:txBody>
          <a:bodyPr wrap="square" rtlCol="0">
            <a:spAutoFit/>
          </a:bodyPr>
          <a:lstStyle/>
          <a:p>
            <a:r>
              <a:rPr lang="en-US" sz="1200" b="1" dirty="0"/>
              <a:t>G.CO.7. </a:t>
            </a:r>
            <a:r>
              <a:rPr lang="en-US" sz="1200" dirty="0"/>
              <a:t>Use the definition of congruence in terms of rigid motions to show that two triangles are congruent if and only if corresponding pairs of sides and corresponding pairs of angles are congruent.</a:t>
            </a:r>
            <a:r>
              <a:rPr lang="en-US" sz="1200" b="1" i="1" dirty="0"/>
              <a:t> </a:t>
            </a:r>
          </a:p>
          <a:p>
            <a:r>
              <a:rPr lang="en-US" sz="1200" b="1" i="1" dirty="0"/>
              <a:t>          (a Secondary Math I standard)</a:t>
            </a:r>
            <a:endParaRPr lang="en-US" sz="1200" dirty="0"/>
          </a:p>
          <a:p>
            <a:endParaRPr lang="en-US" dirty="0"/>
          </a:p>
        </p:txBody>
      </p:sp>
    </p:spTree>
    <p:extLst>
      <p:ext uri="{BB962C8B-B14F-4D97-AF65-F5344CB8AC3E}">
        <p14:creationId xmlns:p14="http://schemas.microsoft.com/office/powerpoint/2010/main" val="207400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381" y="1172988"/>
            <a:ext cx="8728363" cy="4844186"/>
          </a:xfrm>
        </p:spPr>
        <p:txBody>
          <a:bodyPr>
            <a:noAutofit/>
          </a:bodyPr>
          <a:lstStyle/>
          <a:p>
            <a:pPr marL="0" indent="0">
              <a:buNone/>
            </a:pPr>
            <a:r>
              <a:rPr lang="en-US" sz="2800" dirty="0">
                <a:cs typeface="Aleo Regular"/>
              </a:rPr>
              <a:t>“</a:t>
            </a:r>
            <a:r>
              <a:rPr lang="en-US" dirty="0"/>
              <a:t>One of your goals in teaching proof should be to expand your students’ notion of proof to include an understanding of it as a multifaceted tool for investigation and communication, as well as the verification of results. Understanding the nature of proof involves knowing that proof is not separate from learning and doing mathematics but is an integral part of mathematics at all levels and phases. </a:t>
            </a:r>
          </a:p>
          <a:p>
            <a:pPr marL="0" indent="0">
              <a:buNone/>
            </a:pPr>
            <a:r>
              <a:rPr lang="en-US" dirty="0"/>
              <a:t> </a:t>
            </a:r>
            <a:endParaRPr lang="en-US" sz="2800" dirty="0"/>
          </a:p>
          <a:p>
            <a:pPr marL="0" indent="0">
              <a:buNone/>
            </a:pPr>
            <a:endParaRPr lang="en-US" sz="2800" dirty="0">
              <a:cs typeface="Aleo Regular"/>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
        <p:nvSpPr>
          <p:cNvPr id="9" name="TextBox 8">
            <a:extLst>
              <a:ext uri="{FF2B5EF4-FFF2-40B4-BE49-F238E27FC236}">
                <a16:creationId xmlns:a16="http://schemas.microsoft.com/office/drawing/2014/main" id="{9DE5C505-8FB4-8E4B-BC87-04E39045D45C}"/>
              </a:ext>
            </a:extLst>
          </p:cNvPr>
          <p:cNvSpPr txBox="1"/>
          <p:nvPr/>
        </p:nvSpPr>
        <p:spPr>
          <a:xfrm>
            <a:off x="0" y="512200"/>
            <a:ext cx="9144000" cy="584775"/>
          </a:xfrm>
          <a:prstGeom prst="rect">
            <a:avLst/>
          </a:prstGeom>
          <a:noFill/>
        </p:spPr>
        <p:txBody>
          <a:bodyPr wrap="square" rtlCol="0">
            <a:spAutoFit/>
          </a:bodyPr>
          <a:lstStyle/>
          <a:p>
            <a:r>
              <a:rPr lang="en-US" sz="3200" b="1" dirty="0">
                <a:solidFill>
                  <a:srgbClr val="800080"/>
                </a:solidFill>
                <a:latin typeface="Aleo" panose="020F0502020204030203" pitchFamily="34" charset="77"/>
              </a:rPr>
              <a:t>Using Transformations to Set the Stage for Proof</a:t>
            </a:r>
          </a:p>
        </p:txBody>
      </p:sp>
      <p:sp>
        <p:nvSpPr>
          <p:cNvPr id="2" name="TextBox 1">
            <a:extLst>
              <a:ext uri="{FF2B5EF4-FFF2-40B4-BE49-F238E27FC236}">
                <a16:creationId xmlns:a16="http://schemas.microsoft.com/office/drawing/2014/main" id="{39F4201B-1C11-C943-BE93-5E40D6F82861}"/>
              </a:ext>
            </a:extLst>
          </p:cNvPr>
          <p:cNvSpPr txBox="1"/>
          <p:nvPr/>
        </p:nvSpPr>
        <p:spPr>
          <a:xfrm>
            <a:off x="74814" y="5503569"/>
            <a:ext cx="9027622" cy="400110"/>
          </a:xfrm>
          <a:prstGeom prst="rect">
            <a:avLst/>
          </a:prstGeom>
          <a:noFill/>
        </p:spPr>
        <p:txBody>
          <a:bodyPr wrap="square" rtlCol="0">
            <a:spAutoFit/>
          </a:bodyPr>
          <a:lstStyle/>
          <a:p>
            <a:r>
              <a:rPr lang="en-US" sz="2000" i="1" dirty="0"/>
              <a:t>Putting Essential Understanding of Geometry into Practice 9-12, NCTM 2015, p. 116</a:t>
            </a:r>
          </a:p>
        </p:txBody>
      </p:sp>
    </p:spTree>
    <p:extLst>
      <p:ext uri="{BB962C8B-B14F-4D97-AF65-F5344CB8AC3E}">
        <p14:creationId xmlns:p14="http://schemas.microsoft.com/office/powerpoint/2010/main" val="6238056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i="1" dirty="0">
                <a:latin typeface="Aleo Regular"/>
                <a:cs typeface="Aleo Regular"/>
              </a:rPr>
              <a:t>Do You See What I See?</a:t>
            </a:r>
            <a:br>
              <a:rPr lang="en-US" sz="4000" i="1" dirty="0">
                <a:latin typeface="Aleo Regular"/>
                <a:cs typeface="Aleo Regular"/>
              </a:rPr>
            </a:br>
            <a:r>
              <a:rPr lang="en-US" sz="2000" b="1" i="1" dirty="0">
                <a:latin typeface="Aleo Regular"/>
                <a:cs typeface="Aleo Regular"/>
              </a:rPr>
              <a:t>A Develop Understanding </a:t>
            </a:r>
            <a:r>
              <a:rPr lang="en-US" sz="2000" b="1" dirty="0">
                <a:latin typeface="Aleo Regular"/>
                <a:cs typeface="Aleo Regular"/>
              </a:rPr>
              <a:t>Task</a:t>
            </a:r>
          </a:p>
        </p:txBody>
      </p:sp>
      <p:sp>
        <p:nvSpPr>
          <p:cNvPr id="9" name="Content Placeholder 8"/>
          <p:cNvSpPr>
            <a:spLocks noGrp="1"/>
          </p:cNvSpPr>
          <p:nvPr>
            <p:ph idx="1"/>
          </p:nvPr>
        </p:nvSpPr>
        <p:spPr>
          <a:xfrm>
            <a:off x="457200" y="1980346"/>
            <a:ext cx="8229600" cy="4036827"/>
          </a:xfrm>
        </p:spPr>
        <p:txBody>
          <a:bodyPr>
            <a:normAutofit/>
          </a:bodyPr>
          <a:lstStyle/>
          <a:p>
            <a:r>
              <a:rPr lang="en-US" sz="1800" dirty="0">
                <a:latin typeface="Cambria"/>
                <a:cs typeface="Cambria"/>
              </a:rPr>
              <a:t>Sometimes we are asked to draw a conclusion from a diagram when we are given the last diagram in a sequence steps.  We may have to mentally reconstruct the steps that got us to this last diagram, so we can believe in the claim the diagram wants us to see.  </a:t>
            </a:r>
          </a:p>
          <a:p>
            <a:pPr lvl="0"/>
            <a:r>
              <a:rPr lang="en-US" sz="1800" dirty="0">
                <a:latin typeface="Cambria"/>
                <a:cs typeface="Cambria"/>
              </a:rPr>
              <a:t>For example, what can you say about the triangle in the following diagram?</a:t>
            </a:r>
          </a:p>
          <a:p>
            <a:pPr>
              <a:buNone/>
            </a:pPr>
            <a:endParaRPr lang="en-US" sz="1800" dirty="0">
              <a:latin typeface="Cambria"/>
              <a:cs typeface="Cambria"/>
            </a:endParaRPr>
          </a:p>
          <a:p>
            <a:pPr>
              <a:buNone/>
            </a:pPr>
            <a:endParaRPr lang="en-US" sz="1800" dirty="0">
              <a:latin typeface="Cambria"/>
              <a:cs typeface="Cambria"/>
            </a:endParaRPr>
          </a:p>
          <a:p>
            <a:pPr>
              <a:buNone/>
            </a:pPr>
            <a:endParaRPr lang="en-US" sz="1800" dirty="0">
              <a:latin typeface="Cambria"/>
              <a:cs typeface="Cambria"/>
            </a:endParaRPr>
          </a:p>
          <a:p>
            <a:endParaRPr lang="en-US" sz="1800" dirty="0">
              <a:latin typeface="Cambria"/>
              <a:cs typeface="Cambria"/>
            </a:endParaRPr>
          </a:p>
          <a:p>
            <a:pPr>
              <a:buNone/>
            </a:pPr>
            <a:r>
              <a:rPr lang="en-US" sz="1800" dirty="0">
                <a:latin typeface="Cambria"/>
                <a:cs typeface="Cambria"/>
              </a:rPr>
              <a:t>	 </a:t>
            </a:r>
          </a:p>
          <a:p>
            <a:pPr lvl="0"/>
            <a:r>
              <a:rPr lang="en-US" sz="1800" dirty="0">
                <a:latin typeface="Cambria"/>
                <a:cs typeface="Cambria"/>
              </a:rPr>
              <a:t>What convinces you that you can make this claim?  What assumptions, if any, are you making about the other figures in the diagram? </a:t>
            </a:r>
          </a:p>
          <a:p>
            <a:endParaRPr lang="en-US" sz="2400" dirty="0">
              <a:latin typeface="Cambria"/>
              <a:cs typeface="Cambria"/>
            </a:endParaRPr>
          </a:p>
          <a:p>
            <a:endParaRPr lang="en-US" sz="2400" dirty="0">
              <a:latin typeface="Cambria"/>
              <a:cs typeface="Cambria"/>
            </a:endParaRPr>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29" name="Picture 28"/>
          <p:cNvPicPr/>
          <p:nvPr/>
        </p:nvPicPr>
        <p:blipFill>
          <a:blip r:embed="rId5"/>
          <a:srcRect/>
          <a:stretch>
            <a:fillRect/>
          </a:stretch>
        </p:blipFill>
        <p:spPr bwMode="auto">
          <a:xfrm>
            <a:off x="3333568" y="3526693"/>
            <a:ext cx="2088356" cy="1525114"/>
          </a:xfrm>
          <a:prstGeom prst="rect">
            <a:avLst/>
          </a:prstGeom>
          <a:noFill/>
          <a:ln w="9525">
            <a:noFill/>
            <a:miter lim="800000"/>
            <a:headEnd/>
            <a:tailEnd/>
          </a:ln>
        </p:spPr>
      </p:pic>
      <p:pic>
        <p:nvPicPr>
          <p:cNvPr id="5" name="Picture 4"/>
          <p:cNvPicPr>
            <a:picLocks noChangeAspect="1"/>
          </p:cNvPicPr>
          <p:nvPr/>
        </p:nvPicPr>
        <p:blipFill>
          <a:blip r:embed="rId6"/>
          <a:stretch>
            <a:fillRect/>
          </a:stretch>
        </p:blipFill>
        <p:spPr>
          <a:xfrm>
            <a:off x="6787559" y="274638"/>
            <a:ext cx="1697458" cy="1731819"/>
          </a:xfrm>
          <a:prstGeom prst="rect">
            <a:avLst/>
          </a:prstGeom>
        </p:spPr>
      </p:pic>
    </p:spTree>
    <p:extLst>
      <p:ext uri="{BB962C8B-B14F-4D97-AF65-F5344CB8AC3E}">
        <p14:creationId xmlns:p14="http://schemas.microsoft.com/office/powerpoint/2010/main" val="13579668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i="1" dirty="0">
                <a:latin typeface="Aleo Regular"/>
                <a:cs typeface="Aleo Regular"/>
              </a:rPr>
              <a:t>It’s All in Your Head</a:t>
            </a:r>
            <a:br>
              <a:rPr lang="en-US" sz="4000" i="1" dirty="0">
                <a:latin typeface="Aleo Regular"/>
                <a:cs typeface="Aleo Regular"/>
              </a:rPr>
            </a:br>
            <a:r>
              <a:rPr lang="en-US" sz="2000" b="1" i="1" dirty="0">
                <a:latin typeface="Aleo Regular"/>
                <a:cs typeface="Aleo Regular"/>
              </a:rPr>
              <a:t>A Solidify Understanding </a:t>
            </a:r>
            <a:r>
              <a:rPr lang="en-US" sz="2000" b="1" dirty="0">
                <a:latin typeface="Aleo Regular"/>
                <a:cs typeface="Aleo Regular"/>
              </a:rPr>
              <a:t>Task</a:t>
            </a:r>
          </a:p>
        </p:txBody>
      </p:sp>
      <p:sp>
        <p:nvSpPr>
          <p:cNvPr id="9" name="Content Placeholder 8"/>
          <p:cNvSpPr>
            <a:spLocks noGrp="1"/>
          </p:cNvSpPr>
          <p:nvPr>
            <p:ph idx="1"/>
          </p:nvPr>
        </p:nvSpPr>
        <p:spPr/>
        <p:txBody>
          <a:bodyPr>
            <a:normAutofit/>
          </a:bodyPr>
          <a:lstStyle/>
          <a:p>
            <a:endParaRPr lang="en-US" sz="2400" dirty="0">
              <a:latin typeface="Cambria"/>
              <a:cs typeface="Cambria"/>
            </a:endParaRPr>
          </a:p>
          <a:p>
            <a:endParaRPr lang="en-US" sz="2400" dirty="0">
              <a:latin typeface="Cambria"/>
              <a:cs typeface="Cambria"/>
            </a:endParaRPr>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4"/>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5"/>
            <a:stretch>
              <a:fillRect/>
            </a:stretch>
          </p:blipFill>
          <p:spPr>
            <a:xfrm>
              <a:off x="6441310" y="5829512"/>
              <a:ext cx="2245490" cy="593301"/>
            </a:xfrm>
            <a:prstGeom prst="rect">
              <a:avLst/>
            </a:prstGeom>
          </p:spPr>
        </p:pic>
      </p:grpSp>
      <p:graphicFrame>
        <p:nvGraphicFramePr>
          <p:cNvPr id="122882" name="Object 2"/>
          <p:cNvGraphicFramePr>
            <a:graphicFrameLocks noChangeAspect="1"/>
          </p:cNvGraphicFramePr>
          <p:nvPr/>
        </p:nvGraphicFramePr>
        <p:xfrm>
          <a:off x="802219" y="2109188"/>
          <a:ext cx="7884581" cy="3449504"/>
        </p:xfrm>
        <a:graphic>
          <a:graphicData uri="http://schemas.openxmlformats.org/presentationml/2006/ole">
            <mc:AlternateContent xmlns:mc="http://schemas.openxmlformats.org/markup-compatibility/2006">
              <mc:Choice xmlns:v="urn:schemas-microsoft-com:vml" Requires="v">
                <p:oleObj spid="_x0000_s122970" name="Document" r:id="rId6" imgW="5486400" imgH="2400300" progId="Word.Document.12">
                  <p:link updateAutomatic="1"/>
                </p:oleObj>
              </mc:Choice>
              <mc:Fallback>
                <p:oleObj name="Document" r:id="rId6" imgW="5486400" imgH="2400300" progId="Word.Document.12">
                  <p:link updateAutomatic="1"/>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219" y="2109188"/>
                        <a:ext cx="7884581" cy="34495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pic>
        <p:nvPicPr>
          <p:cNvPr id="5" name="Picture 4"/>
          <p:cNvPicPr>
            <a:picLocks noChangeAspect="1"/>
          </p:cNvPicPr>
          <p:nvPr/>
        </p:nvPicPr>
        <p:blipFill>
          <a:blip r:embed="rId8"/>
          <a:stretch>
            <a:fillRect/>
          </a:stretch>
        </p:blipFill>
        <p:spPr>
          <a:xfrm>
            <a:off x="6424764" y="274638"/>
            <a:ext cx="2262036" cy="1464440"/>
          </a:xfrm>
          <a:prstGeom prst="rect">
            <a:avLst/>
          </a:prstGeom>
        </p:spPr>
      </p:pic>
    </p:spTree>
    <p:extLst>
      <p:ext uri="{BB962C8B-B14F-4D97-AF65-F5344CB8AC3E}">
        <p14:creationId xmlns:p14="http://schemas.microsoft.com/office/powerpoint/2010/main" val="13579668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b="1" i="1" dirty="0">
                <a:latin typeface="Aleo Regular"/>
                <a:cs typeface="Aleo Regular"/>
              </a:rPr>
              <a:t>It’s All in Your Head</a:t>
            </a:r>
            <a:br>
              <a:rPr lang="en-US" sz="4000" i="1" dirty="0">
                <a:latin typeface="Aleo Regular"/>
                <a:cs typeface="Aleo Regular"/>
              </a:rPr>
            </a:br>
            <a:endParaRPr lang="en-US" sz="2000" b="1" dirty="0">
              <a:latin typeface="Aleo Regular"/>
              <a:cs typeface="Aleo Regular"/>
            </a:endParaRPr>
          </a:p>
        </p:txBody>
      </p:sp>
      <p:sp>
        <p:nvSpPr>
          <p:cNvPr id="9" name="Content Placeholder 8"/>
          <p:cNvSpPr>
            <a:spLocks noGrp="1"/>
          </p:cNvSpPr>
          <p:nvPr>
            <p:ph idx="1"/>
          </p:nvPr>
        </p:nvSpPr>
        <p:spPr/>
        <p:txBody>
          <a:bodyPr>
            <a:normAutofit/>
          </a:bodyPr>
          <a:lstStyle/>
          <a:p>
            <a:endParaRPr lang="en-US" sz="2400" dirty="0">
              <a:latin typeface="Cambria"/>
              <a:cs typeface="Cambria"/>
            </a:endParaRPr>
          </a:p>
          <a:p>
            <a:endParaRPr lang="en-US" sz="2400" dirty="0">
              <a:latin typeface="Cambria"/>
              <a:cs typeface="Cambria"/>
            </a:endParaRPr>
          </a:p>
        </p:txBody>
      </p:sp>
      <p:sp>
        <p:nvSpPr>
          <p:cNvPr id="11" name="Text Placeholder 10"/>
          <p:cNvSpPr>
            <a:spLocks noGrp="1"/>
          </p:cNvSpPr>
          <p:nvPr>
            <p:ph type="body" sz="half" idx="2"/>
          </p:nvPr>
        </p:nvSpPr>
        <p:spPr/>
        <p:txBody>
          <a:bodyPr/>
          <a:lstStyle/>
          <a:p>
            <a:r>
              <a:rPr lang="en-US" sz="1800" dirty="0"/>
              <a:t>Use four different colors to identify the statements each of the students—Travis, </a:t>
            </a:r>
            <a:r>
              <a:rPr lang="en-US" sz="1800" dirty="0" err="1"/>
              <a:t>Tehani</a:t>
            </a:r>
            <a:r>
              <a:rPr lang="en-US" sz="1800" dirty="0"/>
              <a:t>, Carlos and Clarita might use to make their case</a:t>
            </a:r>
            <a:r>
              <a:rPr lang="en-US" dirty="0"/>
              <a:t>.  </a:t>
            </a:r>
          </a:p>
          <a:p>
            <a:endParaRPr lang="en-US" b="1" dirty="0"/>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10" name="Picture 9"/>
          <p:cNvPicPr>
            <a:picLocks noChangeAspect="1"/>
          </p:cNvPicPr>
          <p:nvPr/>
        </p:nvPicPr>
        <p:blipFill>
          <a:blip r:embed="rId5"/>
          <a:stretch>
            <a:fillRect/>
          </a:stretch>
        </p:blipFill>
        <p:spPr>
          <a:xfrm>
            <a:off x="3465513" y="419673"/>
            <a:ext cx="5457264" cy="5051605"/>
          </a:xfrm>
          <a:prstGeom prst="rect">
            <a:avLst/>
          </a:prstGeom>
        </p:spPr>
      </p:pic>
    </p:spTree>
    <p:extLst>
      <p:ext uri="{BB962C8B-B14F-4D97-AF65-F5344CB8AC3E}">
        <p14:creationId xmlns:p14="http://schemas.microsoft.com/office/powerpoint/2010/main" val="13579668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4198977" cy="727626"/>
          </a:xfrm>
        </p:spPr>
        <p:txBody>
          <a:bodyPr>
            <a:normAutofit/>
          </a:bodyPr>
          <a:lstStyle/>
          <a:p>
            <a:pPr algn="l"/>
            <a:r>
              <a:rPr lang="en-US" sz="2800" b="1" i="1" dirty="0">
                <a:latin typeface="Aleo Regular"/>
                <a:cs typeface="Aleo Regular"/>
              </a:rPr>
              <a:t>Claims and Conjectures</a:t>
            </a:r>
            <a:endParaRPr lang="en-US" sz="2000" b="1" dirty="0">
              <a:latin typeface="Aleo Regular"/>
              <a:cs typeface="Aleo Regular"/>
            </a:endParaRPr>
          </a:p>
        </p:txBody>
      </p:sp>
      <p:sp>
        <p:nvSpPr>
          <p:cNvPr id="9" name="Content Placeholder 8"/>
          <p:cNvSpPr>
            <a:spLocks noGrp="1"/>
          </p:cNvSpPr>
          <p:nvPr>
            <p:ph idx="1"/>
          </p:nvPr>
        </p:nvSpPr>
        <p:spPr/>
        <p:txBody>
          <a:bodyPr>
            <a:normAutofit/>
          </a:bodyPr>
          <a:lstStyle/>
          <a:p>
            <a:endParaRPr lang="en-US" sz="2400" dirty="0">
              <a:latin typeface="Cambria"/>
              <a:cs typeface="Cambria"/>
            </a:endParaRPr>
          </a:p>
          <a:p>
            <a:endParaRPr lang="en-US" sz="2400" dirty="0">
              <a:latin typeface="Cambria"/>
              <a:cs typeface="Cambria"/>
            </a:endParaRPr>
          </a:p>
        </p:txBody>
      </p:sp>
      <p:sp>
        <p:nvSpPr>
          <p:cNvPr id="8" name="Text Placeholder 7"/>
          <p:cNvSpPr>
            <a:spLocks noGrp="1"/>
          </p:cNvSpPr>
          <p:nvPr>
            <p:ph type="body" sz="half" idx="2"/>
          </p:nvPr>
        </p:nvSpPr>
        <p:spPr>
          <a:xfrm>
            <a:off x="457200" y="1859336"/>
            <a:ext cx="3008313" cy="1970176"/>
          </a:xfrm>
        </p:spPr>
        <p:txBody>
          <a:bodyPr/>
          <a:lstStyle/>
          <a:p>
            <a:r>
              <a:rPr lang="en-US" sz="2000" dirty="0">
                <a:latin typeface="Cambria"/>
                <a:cs typeface="Cambria"/>
              </a:rPr>
              <a:t>Using the diagram, make some conjectures about lines, angles and triangles.</a:t>
            </a:r>
            <a:endParaRPr lang="en-US" dirty="0"/>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10" name="Picture 9"/>
          <p:cNvPicPr/>
          <p:nvPr/>
        </p:nvPicPr>
        <p:blipFill>
          <a:blip r:embed="rId5"/>
          <a:srcRect/>
          <a:stretch>
            <a:fillRect/>
          </a:stretch>
        </p:blipFill>
        <p:spPr bwMode="auto">
          <a:xfrm>
            <a:off x="3575051" y="1859335"/>
            <a:ext cx="4890726" cy="3625141"/>
          </a:xfrm>
          <a:prstGeom prst="rect">
            <a:avLst/>
          </a:prstGeom>
          <a:noFill/>
          <a:ln w="9525">
            <a:noFill/>
            <a:miter lim="800000"/>
            <a:headEnd/>
            <a:tailEnd/>
          </a:ln>
        </p:spPr>
      </p:pic>
      <p:pic>
        <p:nvPicPr>
          <p:cNvPr id="5" name="Picture 4"/>
          <p:cNvPicPr>
            <a:picLocks noChangeAspect="1"/>
          </p:cNvPicPr>
          <p:nvPr/>
        </p:nvPicPr>
        <p:blipFill>
          <a:blip r:embed="rId6"/>
          <a:stretch>
            <a:fillRect/>
          </a:stretch>
        </p:blipFill>
        <p:spPr>
          <a:xfrm>
            <a:off x="7188583" y="364831"/>
            <a:ext cx="1277194" cy="1271689"/>
          </a:xfrm>
          <a:prstGeom prst="rect">
            <a:avLst/>
          </a:prstGeom>
        </p:spPr>
      </p:pic>
    </p:spTree>
    <p:extLst>
      <p:ext uri="{BB962C8B-B14F-4D97-AF65-F5344CB8AC3E}">
        <p14:creationId xmlns:p14="http://schemas.microsoft.com/office/powerpoint/2010/main" val="13579668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968092" cy="650651"/>
          </a:xfrm>
        </p:spPr>
        <p:txBody>
          <a:bodyPr>
            <a:normAutofit/>
          </a:bodyPr>
          <a:lstStyle/>
          <a:p>
            <a:pPr algn="l"/>
            <a:r>
              <a:rPr lang="en-US" sz="2800" b="1" i="1" dirty="0">
                <a:latin typeface="Aleo Regular"/>
                <a:cs typeface="Aleo Regular"/>
              </a:rPr>
              <a:t>Justification and Proof</a:t>
            </a:r>
            <a:endParaRPr lang="en-US" sz="2000" b="1" dirty="0">
              <a:latin typeface="Aleo Regular"/>
              <a:cs typeface="Aleo Regular"/>
            </a:endParaRPr>
          </a:p>
        </p:txBody>
      </p:sp>
      <p:sp>
        <p:nvSpPr>
          <p:cNvPr id="9" name="Content Placeholder 8"/>
          <p:cNvSpPr>
            <a:spLocks noGrp="1"/>
          </p:cNvSpPr>
          <p:nvPr>
            <p:ph idx="1"/>
          </p:nvPr>
        </p:nvSpPr>
        <p:spPr/>
        <p:txBody>
          <a:bodyPr>
            <a:normAutofit/>
          </a:bodyPr>
          <a:lstStyle/>
          <a:p>
            <a:endParaRPr lang="en-US" sz="2400" dirty="0">
              <a:latin typeface="Cambria"/>
              <a:cs typeface="Cambria"/>
            </a:endParaRPr>
          </a:p>
          <a:p>
            <a:endParaRPr lang="en-US" sz="2400" dirty="0">
              <a:latin typeface="Cambria"/>
              <a:cs typeface="Cambria"/>
            </a:endParaRPr>
          </a:p>
        </p:txBody>
      </p:sp>
      <p:sp>
        <p:nvSpPr>
          <p:cNvPr id="8" name="Text Placeholder 7"/>
          <p:cNvSpPr>
            <a:spLocks noGrp="1"/>
          </p:cNvSpPr>
          <p:nvPr>
            <p:ph type="body" sz="half" idx="2"/>
          </p:nvPr>
        </p:nvSpPr>
        <p:spPr>
          <a:xfrm>
            <a:off x="457200" y="1606623"/>
            <a:ext cx="3008313" cy="2800201"/>
          </a:xfrm>
        </p:spPr>
        <p:txBody>
          <a:bodyPr/>
          <a:lstStyle/>
          <a:p>
            <a:r>
              <a:rPr lang="en-US" sz="2000" dirty="0">
                <a:latin typeface="Cambria"/>
                <a:cs typeface="Cambria"/>
              </a:rPr>
              <a:t>Using the diagram, you wrote some conjectures about lines, angles and triangles. Now write proofs to convince yourself that your conjectures are always true. </a:t>
            </a:r>
          </a:p>
          <a:p>
            <a:endParaRPr lang="en-US" dirty="0"/>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10" name="Picture 9"/>
          <p:cNvPicPr/>
          <p:nvPr/>
        </p:nvPicPr>
        <p:blipFill>
          <a:blip r:embed="rId5"/>
          <a:srcRect/>
          <a:stretch>
            <a:fillRect/>
          </a:stretch>
        </p:blipFill>
        <p:spPr bwMode="auto">
          <a:xfrm>
            <a:off x="3575050" y="1606623"/>
            <a:ext cx="5249255" cy="3970177"/>
          </a:xfrm>
          <a:prstGeom prst="rect">
            <a:avLst/>
          </a:prstGeom>
          <a:noFill/>
          <a:ln w="9525">
            <a:noFill/>
            <a:miter lim="800000"/>
            <a:headEnd/>
            <a:tailEnd/>
          </a:ln>
        </p:spPr>
      </p:pic>
      <p:pic>
        <p:nvPicPr>
          <p:cNvPr id="5" name="Picture 4"/>
          <p:cNvPicPr>
            <a:picLocks noChangeAspect="1"/>
          </p:cNvPicPr>
          <p:nvPr/>
        </p:nvPicPr>
        <p:blipFill>
          <a:blip r:embed="rId6"/>
          <a:stretch>
            <a:fillRect/>
          </a:stretch>
        </p:blipFill>
        <p:spPr>
          <a:xfrm>
            <a:off x="7393469" y="176831"/>
            <a:ext cx="1293331" cy="1196203"/>
          </a:xfrm>
          <a:prstGeom prst="rect">
            <a:avLst/>
          </a:prstGeom>
        </p:spPr>
      </p:pic>
    </p:spTree>
    <p:extLst>
      <p:ext uri="{BB962C8B-B14F-4D97-AF65-F5344CB8AC3E}">
        <p14:creationId xmlns:p14="http://schemas.microsoft.com/office/powerpoint/2010/main" val="31521445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4160496" cy="650651"/>
          </a:xfrm>
        </p:spPr>
        <p:txBody>
          <a:bodyPr>
            <a:normAutofit fontScale="90000"/>
          </a:bodyPr>
          <a:lstStyle/>
          <a:p>
            <a:pPr algn="l"/>
            <a:r>
              <a:rPr lang="en-US" sz="2800" b="1" i="1" dirty="0">
                <a:latin typeface="Aleo Regular"/>
                <a:cs typeface="Aleo Regular"/>
              </a:rPr>
              <a:t>Parallelogram Conjectures and Proof</a:t>
            </a:r>
            <a:endParaRPr lang="en-US" sz="2000" b="1" dirty="0">
              <a:latin typeface="Aleo Regular"/>
              <a:cs typeface="Aleo Regular"/>
            </a:endParaRPr>
          </a:p>
        </p:txBody>
      </p:sp>
      <p:sp>
        <p:nvSpPr>
          <p:cNvPr id="9" name="Content Placeholder 8"/>
          <p:cNvSpPr>
            <a:spLocks noGrp="1"/>
          </p:cNvSpPr>
          <p:nvPr>
            <p:ph idx="1"/>
          </p:nvPr>
        </p:nvSpPr>
        <p:spPr/>
        <p:txBody>
          <a:bodyPr>
            <a:normAutofit/>
          </a:bodyPr>
          <a:lstStyle/>
          <a:p>
            <a:endParaRPr lang="en-US" sz="2400" dirty="0">
              <a:latin typeface="Cambria"/>
              <a:cs typeface="Cambria"/>
            </a:endParaRPr>
          </a:p>
          <a:p>
            <a:endParaRPr lang="en-US" sz="2400" dirty="0">
              <a:latin typeface="Cambria"/>
              <a:cs typeface="Cambria"/>
            </a:endParaRPr>
          </a:p>
        </p:txBody>
      </p:sp>
      <p:sp>
        <p:nvSpPr>
          <p:cNvPr id="8" name="Text Placeholder 7"/>
          <p:cNvSpPr>
            <a:spLocks noGrp="1"/>
          </p:cNvSpPr>
          <p:nvPr>
            <p:ph type="body" sz="half" idx="2"/>
          </p:nvPr>
        </p:nvSpPr>
        <p:spPr>
          <a:xfrm>
            <a:off x="457200" y="1606622"/>
            <a:ext cx="3752224" cy="3970177"/>
          </a:xfrm>
        </p:spPr>
        <p:txBody>
          <a:bodyPr>
            <a:normAutofit fontScale="77500" lnSpcReduction="20000"/>
          </a:bodyPr>
          <a:lstStyle/>
          <a:p>
            <a:pPr lvl="0"/>
            <a:r>
              <a:rPr lang="en-US" sz="2000" dirty="0"/>
              <a:t>Explain how you would locate the center of rotation for the following parallelogram.  What convinces you that the point you have located is the center of rotation?</a:t>
            </a:r>
          </a:p>
          <a:p>
            <a:r>
              <a:rPr lang="en-US" sz="2000" dirty="0"/>
              <a:t> </a:t>
            </a:r>
          </a:p>
          <a:p>
            <a:pPr lvl="0"/>
            <a:r>
              <a:rPr lang="en-US" sz="2000" dirty="0"/>
              <a:t>If you haven’t already, draw one or both of the diagonals in the above parallelogram.  Use this diagram to prove this statement:  </a:t>
            </a:r>
            <a:r>
              <a:rPr lang="en-US" sz="2000" i="1" dirty="0"/>
              <a:t>opposite sides of a parallelogram are congruent</a:t>
            </a:r>
            <a:endParaRPr lang="en-US" sz="2000" dirty="0"/>
          </a:p>
          <a:p>
            <a:r>
              <a:rPr lang="en-US" sz="2000" dirty="0"/>
              <a:t> </a:t>
            </a:r>
          </a:p>
          <a:p>
            <a:pPr lvl="0"/>
            <a:r>
              <a:rPr lang="en-US" sz="2000" dirty="0"/>
              <a:t>Use this diagram to prove this statement:  </a:t>
            </a:r>
            <a:r>
              <a:rPr lang="en-US" sz="2000" i="1" dirty="0"/>
              <a:t>opposite angles of a parallelogram are congruent</a:t>
            </a:r>
            <a:endParaRPr lang="en-US" sz="2000" dirty="0"/>
          </a:p>
          <a:p>
            <a:r>
              <a:rPr lang="en-US" sz="2000" dirty="0"/>
              <a:t> </a:t>
            </a:r>
          </a:p>
          <a:p>
            <a:pPr lvl="0"/>
            <a:r>
              <a:rPr lang="en-US" sz="2000" dirty="0"/>
              <a:t>Use this diagram to prove this statement:  </a:t>
            </a:r>
            <a:r>
              <a:rPr lang="en-US" sz="2000" i="1" dirty="0"/>
              <a:t>the diagonals of a parallelogram bisect each other</a:t>
            </a:r>
            <a:endParaRPr lang="en-US" sz="2000" dirty="0"/>
          </a:p>
          <a:p>
            <a:endParaRPr lang="en-US" dirty="0"/>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pic>
        <p:nvPicPr>
          <p:cNvPr id="7" name="Picture 6"/>
          <p:cNvPicPr>
            <a:picLocks noChangeAspect="1"/>
          </p:cNvPicPr>
          <p:nvPr/>
        </p:nvPicPr>
        <p:blipFill>
          <a:blip r:embed="rId5"/>
          <a:stretch>
            <a:fillRect/>
          </a:stretch>
        </p:blipFill>
        <p:spPr>
          <a:xfrm>
            <a:off x="4209424" y="2100479"/>
            <a:ext cx="4829132" cy="1570506"/>
          </a:xfrm>
          <a:prstGeom prst="rect">
            <a:avLst/>
          </a:prstGeom>
        </p:spPr>
      </p:pic>
      <p:pic>
        <p:nvPicPr>
          <p:cNvPr id="11" name="Picture 10"/>
          <p:cNvPicPr>
            <a:picLocks noChangeAspect="1"/>
          </p:cNvPicPr>
          <p:nvPr/>
        </p:nvPicPr>
        <p:blipFill>
          <a:blip r:embed="rId6"/>
          <a:stretch>
            <a:fillRect/>
          </a:stretch>
        </p:blipFill>
        <p:spPr>
          <a:xfrm>
            <a:off x="6897884" y="253670"/>
            <a:ext cx="1788916" cy="1340061"/>
          </a:xfrm>
          <a:prstGeom prst="rect">
            <a:avLst/>
          </a:prstGeom>
        </p:spPr>
      </p:pic>
    </p:spTree>
    <p:extLst>
      <p:ext uri="{BB962C8B-B14F-4D97-AF65-F5344CB8AC3E}">
        <p14:creationId xmlns:p14="http://schemas.microsoft.com/office/powerpoint/2010/main" val="21761584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0612"/>
          </a:xfrm>
        </p:spPr>
        <p:txBody>
          <a:bodyPr>
            <a:normAutofit/>
          </a:bodyPr>
          <a:lstStyle/>
          <a:p>
            <a:pPr algn="l">
              <a:spcAft>
                <a:spcPts val="1800"/>
              </a:spcAft>
            </a:pPr>
            <a:r>
              <a:rPr lang="en-US" sz="3200" b="1" i="1" dirty="0">
                <a:solidFill>
                  <a:srgbClr val="660066"/>
                </a:solidFill>
                <a:latin typeface="Aleo" panose="020F0502020204030203" pitchFamily="34" charset="0"/>
                <a:cs typeface="Aleo Regular"/>
              </a:rPr>
              <a:t>Taking a Transformations Approach</a:t>
            </a:r>
          </a:p>
        </p:txBody>
      </p:sp>
      <p:sp>
        <p:nvSpPr>
          <p:cNvPr id="9" name="Content Placeholder 8"/>
          <p:cNvSpPr>
            <a:spLocks noGrp="1"/>
          </p:cNvSpPr>
          <p:nvPr>
            <p:ph idx="1"/>
          </p:nvPr>
        </p:nvSpPr>
        <p:spPr>
          <a:xfrm>
            <a:off x="232756" y="1365250"/>
            <a:ext cx="8911244" cy="4760913"/>
          </a:xfrm>
        </p:spPr>
        <p:txBody>
          <a:bodyPr>
            <a:noAutofit/>
          </a:bodyPr>
          <a:lstStyle/>
          <a:p>
            <a:pPr>
              <a:lnSpc>
                <a:spcPct val="150000"/>
              </a:lnSpc>
            </a:pPr>
            <a:r>
              <a:rPr lang="en-US" sz="3000" b="1" i="1" dirty="0">
                <a:latin typeface="Cambria"/>
                <a:cs typeface="Cambria"/>
              </a:rPr>
              <a:t>More than doing transformations</a:t>
            </a:r>
          </a:p>
          <a:p>
            <a:pPr>
              <a:lnSpc>
                <a:spcPct val="150000"/>
              </a:lnSpc>
            </a:pPr>
            <a:r>
              <a:rPr lang="en-US" sz="3000" b="1" i="1" dirty="0">
                <a:latin typeface="Cambria"/>
                <a:cs typeface="Cambria"/>
              </a:rPr>
              <a:t>Bring out the underlying structure</a:t>
            </a:r>
          </a:p>
          <a:p>
            <a:pPr>
              <a:lnSpc>
                <a:spcPct val="150000"/>
              </a:lnSpc>
            </a:pPr>
            <a:r>
              <a:rPr lang="en-US" sz="3000" b="1" i="1" dirty="0">
                <a:latin typeface="Cambria"/>
                <a:cs typeface="Cambria"/>
              </a:rPr>
              <a:t>Allow intuition to lead </a:t>
            </a:r>
          </a:p>
          <a:p>
            <a:pPr>
              <a:lnSpc>
                <a:spcPct val="150000"/>
              </a:lnSpc>
            </a:pPr>
            <a:r>
              <a:rPr lang="en-US" sz="3000" b="1" i="1" dirty="0">
                <a:latin typeface="Cambria"/>
                <a:cs typeface="Cambria"/>
              </a:rPr>
              <a:t>Press on students to substantiate their reasoning</a:t>
            </a:r>
          </a:p>
          <a:p>
            <a:pPr>
              <a:lnSpc>
                <a:spcPct val="150000"/>
              </a:lnSpc>
            </a:pPr>
            <a:endParaRPr lang="en-US" sz="3000" b="1" i="1" dirty="0">
              <a:latin typeface="Cambria"/>
              <a:cs typeface="Cambria"/>
            </a:endParaRPr>
          </a:p>
          <a:p>
            <a:pPr>
              <a:lnSpc>
                <a:spcPct val="150000"/>
              </a:lnSpc>
            </a:pPr>
            <a:endParaRPr lang="en-US" sz="3000" b="1" i="1" dirty="0">
              <a:latin typeface="Cambria"/>
              <a:cs typeface="Cambria"/>
            </a:endParaRPr>
          </a:p>
        </p:txBody>
      </p:sp>
      <p:grpSp>
        <p:nvGrpSpPr>
          <p:cNvPr id="3"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Tree>
    <p:extLst>
      <p:ext uri="{BB962C8B-B14F-4D97-AF65-F5344CB8AC3E}">
        <p14:creationId xmlns:p14="http://schemas.microsoft.com/office/powerpoint/2010/main" val="2786808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771" y="1604674"/>
            <a:ext cx="7714211" cy="2185930"/>
          </a:xfrm>
        </p:spPr>
        <p:txBody>
          <a:bodyPr>
            <a:normAutofit/>
          </a:bodyPr>
          <a:lstStyle/>
          <a:p>
            <a:pPr algn="l">
              <a:spcAft>
                <a:spcPts val="1800"/>
              </a:spcAft>
            </a:pPr>
            <a:r>
              <a:rPr lang="en-US" sz="3200" b="1" dirty="0">
                <a:latin typeface="Aleo Regular"/>
                <a:cs typeface="Aleo Regular"/>
              </a:rPr>
              <a:t>There is a difference between doing transformations and approaching geometry from a transformational perspective!</a:t>
            </a:r>
            <a:endParaRPr lang="en-US" sz="2400" b="1" i="1" dirty="0">
              <a:latin typeface="Aleo Regular"/>
              <a:cs typeface="Aleo Regular"/>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Tree>
    <p:extLst>
      <p:ext uri="{BB962C8B-B14F-4D97-AF65-F5344CB8AC3E}">
        <p14:creationId xmlns:p14="http://schemas.microsoft.com/office/powerpoint/2010/main" val="39709111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CFA29A-5595-1748-AC6E-8DA5163BA979}"/>
              </a:ext>
            </a:extLst>
          </p:cNvPr>
          <p:cNvPicPr>
            <a:picLocks noChangeAspect="1"/>
          </p:cNvPicPr>
          <p:nvPr/>
        </p:nvPicPr>
        <p:blipFill>
          <a:blip r:embed="rId2"/>
          <a:stretch>
            <a:fillRect/>
          </a:stretch>
        </p:blipFill>
        <p:spPr>
          <a:xfrm>
            <a:off x="0" y="851460"/>
            <a:ext cx="9144000" cy="5155080"/>
          </a:xfrm>
          <a:prstGeom prst="rect">
            <a:avLst/>
          </a:prstGeom>
        </p:spPr>
      </p:pic>
      <p:sp>
        <p:nvSpPr>
          <p:cNvPr id="3" name="TextBox 2">
            <a:extLst>
              <a:ext uri="{FF2B5EF4-FFF2-40B4-BE49-F238E27FC236}">
                <a16:creationId xmlns:a16="http://schemas.microsoft.com/office/drawing/2014/main" id="{3AE3504F-97D4-934C-863A-0F6C1E67661E}"/>
              </a:ext>
            </a:extLst>
          </p:cNvPr>
          <p:cNvSpPr txBox="1"/>
          <p:nvPr/>
        </p:nvSpPr>
        <p:spPr>
          <a:xfrm>
            <a:off x="399011" y="6211669"/>
            <a:ext cx="8744989" cy="646331"/>
          </a:xfrm>
          <a:prstGeom prst="rect">
            <a:avLst/>
          </a:prstGeom>
          <a:noFill/>
        </p:spPr>
        <p:txBody>
          <a:bodyPr wrap="square" rtlCol="0">
            <a:spAutoFit/>
          </a:bodyPr>
          <a:lstStyle/>
          <a:p>
            <a:r>
              <a:rPr lang="en-US" u="sng" dirty="0">
                <a:solidFill>
                  <a:schemeClr val="accent1"/>
                </a:solidFill>
                <a:hlinkClick r:id="rId3"/>
              </a:rPr>
              <a:t>http://bit.ly/MVPpresentations</a:t>
            </a:r>
            <a:r>
              <a:rPr lang="en-US" dirty="0">
                <a:solidFill>
                  <a:schemeClr val="accent1"/>
                </a:solidFill>
              </a:rPr>
              <a:t>                                            </a:t>
            </a:r>
            <a:r>
              <a:rPr lang="en-US" u="sng" dirty="0" err="1">
                <a:solidFill>
                  <a:schemeClr val="accent1"/>
                </a:solidFill>
                <a:hlinkClick r:id="rId4"/>
              </a:rPr>
              <a:t>mathematicsvisionproject.org</a:t>
            </a:r>
            <a:endParaRPr lang="en-US" u="sng" dirty="0">
              <a:solidFill>
                <a:schemeClr val="accent1"/>
              </a:solidFill>
            </a:endParaRPr>
          </a:p>
          <a:p>
            <a:endParaRPr lang="en-US" dirty="0"/>
          </a:p>
        </p:txBody>
      </p:sp>
    </p:spTree>
    <p:extLst>
      <p:ext uri="{BB962C8B-B14F-4D97-AF65-F5344CB8AC3E}">
        <p14:creationId xmlns:p14="http://schemas.microsoft.com/office/powerpoint/2010/main" val="4049070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61556"/>
            <a:ext cx="8229600" cy="3955617"/>
          </a:xfrm>
        </p:spPr>
        <p:txBody>
          <a:bodyPr>
            <a:noAutofit/>
          </a:bodyPr>
          <a:lstStyle/>
          <a:p>
            <a:r>
              <a:rPr lang="en-US" sz="2800" dirty="0">
                <a:cs typeface="Aleo Regular"/>
              </a:rPr>
              <a:t>Can your students use transformations as a tool for thinking and reasoning while creating proofs?</a:t>
            </a:r>
          </a:p>
          <a:p>
            <a:endParaRPr lang="en-US" sz="2800" dirty="0">
              <a:cs typeface="Aleo Regular"/>
            </a:endParaRPr>
          </a:p>
          <a:p>
            <a:r>
              <a:rPr lang="en-US" sz="2800" dirty="0">
                <a:cs typeface="Aleo Regular"/>
              </a:rPr>
              <a:t>Do your students even attempt to think with and use transformations while creating proofs?</a:t>
            </a:r>
          </a:p>
          <a:p>
            <a:endParaRPr lang="en-US" sz="2800" dirty="0">
              <a:cs typeface="Aleo Regular"/>
            </a:endParaRPr>
          </a:p>
          <a:p>
            <a:r>
              <a:rPr lang="en-US" sz="2800" dirty="0">
                <a:cs typeface="Aleo Regular"/>
              </a:rPr>
              <a:t>Do you know what this would look like?</a:t>
            </a:r>
          </a:p>
          <a:p>
            <a:endParaRPr lang="en-US" dirty="0">
              <a:cs typeface="Aleo Regular"/>
            </a:endParaRP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
        <p:nvSpPr>
          <p:cNvPr id="9" name="TextBox 8">
            <a:extLst>
              <a:ext uri="{FF2B5EF4-FFF2-40B4-BE49-F238E27FC236}">
                <a16:creationId xmlns:a16="http://schemas.microsoft.com/office/drawing/2014/main" id="{9DE5C505-8FB4-8E4B-BC87-04E39045D45C}"/>
              </a:ext>
            </a:extLst>
          </p:cNvPr>
          <p:cNvSpPr txBox="1"/>
          <p:nvPr/>
        </p:nvSpPr>
        <p:spPr>
          <a:xfrm>
            <a:off x="457200" y="591861"/>
            <a:ext cx="8387542" cy="1077218"/>
          </a:xfrm>
          <a:prstGeom prst="rect">
            <a:avLst/>
          </a:prstGeom>
          <a:noFill/>
        </p:spPr>
        <p:txBody>
          <a:bodyPr wrap="square" rtlCol="0">
            <a:spAutoFit/>
          </a:bodyPr>
          <a:lstStyle/>
          <a:p>
            <a:r>
              <a:rPr lang="en-US" sz="3200" b="1" dirty="0">
                <a:solidFill>
                  <a:srgbClr val="800080"/>
                </a:solidFill>
                <a:latin typeface="Aleo" panose="020F0502020204030203" pitchFamily="34" charset="77"/>
              </a:rPr>
              <a:t>Do you and your teachers engage students in a transformational approach?</a:t>
            </a:r>
          </a:p>
        </p:txBody>
      </p:sp>
    </p:spTree>
    <p:extLst>
      <p:ext uri="{BB962C8B-B14F-4D97-AF65-F5344CB8AC3E}">
        <p14:creationId xmlns:p14="http://schemas.microsoft.com/office/powerpoint/2010/main" val="1357966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0648"/>
            <a:ext cx="8229600" cy="4656525"/>
          </a:xfrm>
        </p:spPr>
        <p:txBody>
          <a:bodyPr>
            <a:noAutofit/>
          </a:bodyPr>
          <a:lstStyle/>
          <a:p>
            <a:pPr marL="0" indent="0">
              <a:buNone/>
            </a:pPr>
            <a:r>
              <a:rPr lang="en-US" dirty="0">
                <a:cs typeface="Aleo Regular"/>
              </a:rPr>
              <a:t>“…work with transformations can help strengthen students’ understanding of proof. To prove congruence students can use a transformation to map one figure onto another, since two figures are congruent if and only if a transformation can be found that maps one figure onto the other.” </a:t>
            </a:r>
          </a:p>
        </p:txBody>
      </p:sp>
      <p:grpSp>
        <p:nvGrpSpPr>
          <p:cNvPr id="5" name="Group 4"/>
          <p:cNvGrpSpPr/>
          <p:nvPr/>
        </p:nvGrpSpPr>
        <p:grpSpPr>
          <a:xfrm>
            <a:off x="-232622" y="5829512"/>
            <a:ext cx="8919422" cy="593301"/>
            <a:chOff x="-232622" y="5829512"/>
            <a:chExt cx="8919422" cy="593301"/>
          </a:xfrm>
        </p:grpSpPr>
        <p:pic>
          <p:nvPicPr>
            <p:cNvPr id="4" name="Picture 3" descr="MVP_tagline.png"/>
            <p:cNvPicPr>
              <a:picLocks noChangeAspect="1"/>
            </p:cNvPicPr>
            <p:nvPr/>
          </p:nvPicPr>
          <p:blipFill>
            <a:blip r:embed="rId3"/>
            <a:stretch>
              <a:fillRect/>
            </a:stretch>
          </p:blipFill>
          <p:spPr>
            <a:xfrm>
              <a:off x="-232622" y="6017173"/>
              <a:ext cx="5259182" cy="392477"/>
            </a:xfrm>
            <a:prstGeom prst="rect">
              <a:avLst/>
            </a:prstGeom>
          </p:spPr>
        </p:pic>
        <p:pic>
          <p:nvPicPr>
            <p:cNvPr id="6" name="Picture 5" descr="MVP_logo_large_WORD.png"/>
            <p:cNvPicPr>
              <a:picLocks noChangeAspect="1"/>
            </p:cNvPicPr>
            <p:nvPr/>
          </p:nvPicPr>
          <p:blipFill>
            <a:blip r:embed="rId4"/>
            <a:stretch>
              <a:fillRect/>
            </a:stretch>
          </p:blipFill>
          <p:spPr>
            <a:xfrm>
              <a:off x="6441310" y="5829512"/>
              <a:ext cx="2245490" cy="593301"/>
            </a:xfrm>
            <a:prstGeom prst="rect">
              <a:avLst/>
            </a:prstGeom>
          </p:spPr>
        </p:pic>
      </p:grpSp>
      <p:sp>
        <p:nvSpPr>
          <p:cNvPr id="9" name="TextBox 8">
            <a:extLst>
              <a:ext uri="{FF2B5EF4-FFF2-40B4-BE49-F238E27FC236}">
                <a16:creationId xmlns:a16="http://schemas.microsoft.com/office/drawing/2014/main" id="{9DE5C505-8FB4-8E4B-BC87-04E39045D45C}"/>
              </a:ext>
            </a:extLst>
          </p:cNvPr>
          <p:cNvSpPr txBox="1"/>
          <p:nvPr/>
        </p:nvSpPr>
        <p:spPr>
          <a:xfrm>
            <a:off x="0" y="512200"/>
            <a:ext cx="9144000" cy="584775"/>
          </a:xfrm>
          <a:prstGeom prst="rect">
            <a:avLst/>
          </a:prstGeom>
          <a:noFill/>
        </p:spPr>
        <p:txBody>
          <a:bodyPr wrap="square" rtlCol="0">
            <a:spAutoFit/>
          </a:bodyPr>
          <a:lstStyle/>
          <a:p>
            <a:r>
              <a:rPr lang="en-US" sz="3200" b="1" dirty="0">
                <a:solidFill>
                  <a:srgbClr val="800080"/>
                </a:solidFill>
                <a:latin typeface="Aleo" panose="020F0502020204030203" pitchFamily="34" charset="77"/>
              </a:rPr>
              <a:t>Using Transformations to Set the Stage for Proof</a:t>
            </a:r>
          </a:p>
        </p:txBody>
      </p:sp>
      <p:sp>
        <p:nvSpPr>
          <p:cNvPr id="2" name="TextBox 1">
            <a:extLst>
              <a:ext uri="{FF2B5EF4-FFF2-40B4-BE49-F238E27FC236}">
                <a16:creationId xmlns:a16="http://schemas.microsoft.com/office/drawing/2014/main" id="{39F4201B-1C11-C943-BE93-5E40D6F82861}"/>
              </a:ext>
            </a:extLst>
          </p:cNvPr>
          <p:cNvSpPr txBox="1"/>
          <p:nvPr/>
        </p:nvSpPr>
        <p:spPr>
          <a:xfrm>
            <a:off x="116378" y="5353390"/>
            <a:ext cx="9027622" cy="400110"/>
          </a:xfrm>
          <a:prstGeom prst="rect">
            <a:avLst/>
          </a:prstGeom>
          <a:noFill/>
        </p:spPr>
        <p:txBody>
          <a:bodyPr wrap="square" rtlCol="0">
            <a:spAutoFit/>
          </a:bodyPr>
          <a:lstStyle/>
          <a:p>
            <a:r>
              <a:rPr lang="en-US" sz="2000" i="1" dirty="0"/>
              <a:t>Putting Essential Understanding of Geometry into Practice 9-12, NCTM 2015, p. 86</a:t>
            </a:r>
          </a:p>
        </p:txBody>
      </p:sp>
    </p:spTree>
    <p:extLst>
      <p:ext uri="{BB962C8B-B14F-4D97-AF65-F5344CB8AC3E}">
        <p14:creationId xmlns:p14="http://schemas.microsoft.com/office/powerpoint/2010/main" val="38183573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27634</TotalTime>
  <Words>3753</Words>
  <Application>Microsoft Macintosh PowerPoint</Application>
  <PresentationFormat>On-screen Show (4:3)</PresentationFormat>
  <Paragraphs>417</Paragraphs>
  <Slides>70</Slides>
  <Notes>68</Notes>
  <HiddenSlides>0</HiddenSlides>
  <MMClips>1</MMClips>
  <ScaleCrop>false</ScaleCrop>
  <HeadingPairs>
    <vt:vector size="10" baseType="variant">
      <vt:variant>
        <vt:lpstr>Fonts Used</vt:lpstr>
      </vt:variant>
      <vt:variant>
        <vt:i4>9</vt:i4>
      </vt: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70</vt:i4>
      </vt:variant>
    </vt:vector>
  </HeadingPairs>
  <TitlesOfParts>
    <vt:vector size="82" baseType="lpstr">
      <vt:lpstr>Aleo</vt:lpstr>
      <vt:lpstr>Aleo Bold</vt:lpstr>
      <vt:lpstr>Aleo Bold Italic</vt:lpstr>
      <vt:lpstr>Aleo Regular</vt:lpstr>
      <vt:lpstr>Arial</vt:lpstr>
      <vt:lpstr>Calibri</vt:lpstr>
      <vt:lpstr>Cambria</vt:lpstr>
      <vt:lpstr>Colonna MT</vt:lpstr>
      <vt:lpstr>Times New Roman</vt:lpstr>
      <vt:lpstr>Office Theme</vt:lpstr>
      <vt:lpstr>Macintosh%20HD:Users:scotthendrickson:Dropbox:The%20MVPs%20Working:Secondary%20II%202013:Module%205%20Geometric%20Figures:5.3%20It's%20All%20In%20Your%20Head.docx!OLE_LINK2</vt:lpstr>
      <vt:lpstr>Document</vt:lpstr>
      <vt:lpstr>Transformational  Perspective to Geometry</vt:lpstr>
      <vt:lpstr>What is your experience approaching Geometry from a transformational perspective?   What’s does it mean to approach Geometry from a transformational perspective?   A progression that embraces this approach. </vt:lpstr>
      <vt:lpstr>PowerPoint Presentation</vt:lpstr>
      <vt:lpstr>PowerPoint Presentation</vt:lpstr>
      <vt:lpstr>MVP courses this summer!</vt:lpstr>
      <vt:lpstr>What is your experience approaching Geometry from a transformational perspective?   What’s does it mean to approach Geometry from a transformational perspective?   A progression that embraces this approach. </vt:lpstr>
      <vt:lpstr>There is a difference between doing transformations and approaching geometry from a transformational perspective!</vt:lpstr>
      <vt:lpstr>PowerPoint Presentation</vt:lpstr>
      <vt:lpstr>PowerPoint Presentation</vt:lpstr>
      <vt:lpstr>PowerPoint Presentation</vt:lpstr>
      <vt:lpstr>How do you approach or build geometry?      What is the “intuition” you start with?</vt:lpstr>
      <vt:lpstr>PowerPoint Presentation</vt:lpstr>
      <vt:lpstr>PowerPoint Presentation</vt:lpstr>
      <vt:lpstr>Engaging in proof</vt:lpstr>
      <vt:lpstr>Student seeking to prove using transformations</vt:lpstr>
      <vt:lpstr>Student seeking to prove using transformations</vt:lpstr>
      <vt:lpstr>Student seeking to prove using transformations</vt:lpstr>
      <vt:lpstr>Student seeking to prove using transformations</vt:lpstr>
      <vt:lpstr>Student seeking to prove using transformations</vt:lpstr>
      <vt:lpstr>Student seeking to prove using transformations</vt:lpstr>
      <vt:lpstr>Engaging in proof</vt:lpstr>
      <vt:lpstr>Learning Cycle:  meaningful development over time</vt:lpstr>
      <vt:lpstr>Leaping Lizards A Develop Understanding Task</vt:lpstr>
      <vt:lpstr>Students developing definitions of transformations and an understanding of their underlying structure</vt:lpstr>
      <vt:lpstr>Students developing definitions of transformations and an understanding of their underlying structure</vt:lpstr>
      <vt:lpstr>Students developing definitions of transformations and an understanding of their underlying structure</vt:lpstr>
      <vt:lpstr>Students developing definitions of transformations and an understanding of their underlying structure</vt:lpstr>
      <vt:lpstr>Students developing definitions of transformations and an understanding of their underlying structure</vt:lpstr>
      <vt:lpstr>Definitions of rigid motion transformations  as a foundation for proof</vt:lpstr>
      <vt:lpstr>Definitions of rigid motion transformations  as a foundation for proof</vt:lpstr>
      <vt:lpstr>Definitions of rigid motion transformations  as a foundation for proof</vt:lpstr>
      <vt:lpstr>PowerPoint Presentation</vt:lpstr>
      <vt:lpstr>Is It Right? A Solidify Understanding Task</vt:lpstr>
      <vt:lpstr>Is It Right? A Solidify Understanding Task</vt:lpstr>
      <vt:lpstr>Leap Frog A Solidify Understanding Task</vt:lpstr>
      <vt:lpstr>Leap Frog A Solidify Understanding Task</vt:lpstr>
      <vt:lpstr>Leap Frog A Solidify Understanding Task</vt:lpstr>
      <vt:lpstr>Leap Year A Practice Understanding Task</vt:lpstr>
      <vt:lpstr>PowerPoint Presentation</vt:lpstr>
      <vt:lpstr>Learning Cycle:  meaningful development over time</vt:lpstr>
      <vt:lpstr>CCSSM geometry progressions from a  learning cycle perspective: Properties of Transformations</vt:lpstr>
      <vt:lpstr>Symmetries of Quadrilaterals </vt:lpstr>
      <vt:lpstr>Symmetries of Quadrilaterals A Develop Understanding Task</vt:lpstr>
      <vt:lpstr>Symmetry as a foundation for proof</vt:lpstr>
      <vt:lpstr>Quadrilaterals—Beyond Definition A Practice Understanding Task</vt:lpstr>
      <vt:lpstr>Quadrilaterals—Beyond Definition A Practice Understanding Task</vt:lpstr>
      <vt:lpstr>Symmetry as a foundation for proof</vt:lpstr>
      <vt:lpstr>Symmetry as a foundation for proof</vt:lpstr>
      <vt:lpstr> </vt:lpstr>
      <vt:lpstr>Constructions as a foundation for proof</vt:lpstr>
      <vt:lpstr>Constructions as a foundation for proof</vt:lpstr>
      <vt:lpstr>Constructions as a foundation for proof</vt:lpstr>
      <vt:lpstr>CCSSM geometry progressions from a  learning cycle perspective: Triangle Congruence Criteria</vt:lpstr>
      <vt:lpstr>Can You Get There From Here? A Develop Understanding Task</vt:lpstr>
      <vt:lpstr>Can You Get There From Here? A Develop Understanding Task</vt:lpstr>
      <vt:lpstr>Can You Get There From Here? A Develop Understanding Task</vt:lpstr>
      <vt:lpstr>Can You Get There From Here? A Develop Understanding Task</vt:lpstr>
      <vt:lpstr>Can You Get There From Here? A Develop Understanding Task</vt:lpstr>
      <vt:lpstr>Congruent Triangles A Solidify Understanding Task</vt:lpstr>
      <vt:lpstr>Justification of ASA triangle congruence based on rigid motion transformations</vt:lpstr>
      <vt:lpstr>CCSSM geometry progressions from a  learning cycle perspective: Triangle Congruence Criteria</vt:lpstr>
      <vt:lpstr>PowerPoint Presentation</vt:lpstr>
      <vt:lpstr>Do You See What I See? A Develop Understanding Task</vt:lpstr>
      <vt:lpstr>It’s All in Your Head A Solidify Understanding Task</vt:lpstr>
      <vt:lpstr>It’s All in Your Head </vt:lpstr>
      <vt:lpstr>Claims and Conjectures</vt:lpstr>
      <vt:lpstr>Justification and Proof</vt:lpstr>
      <vt:lpstr>Parallelogram Conjectures and Proof</vt:lpstr>
      <vt:lpstr>Taking a Transformations Approach</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Mathematics Vision Project</dc:title>
  <dc:creator>ASD Teacher</dc:creator>
  <cp:lastModifiedBy>lemonmath lemonmath</cp:lastModifiedBy>
  <cp:revision>243</cp:revision>
  <cp:lastPrinted>2019-04-01T23:17:31Z</cp:lastPrinted>
  <dcterms:created xsi:type="dcterms:W3CDTF">2015-06-13T01:43:28Z</dcterms:created>
  <dcterms:modified xsi:type="dcterms:W3CDTF">2019-04-02T00:32:34Z</dcterms:modified>
</cp:coreProperties>
</file>